
<file path=[Content_Types].xml><?xml version="1.0" encoding="utf-8"?>
<Types xmlns="http://schemas.openxmlformats.org/package/2006/content-types">
  <Default Extension="png" ContentType="image/png"/>
  <Default Extension="mp3" ContentType="audio/mpe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778"/>
    <a:srgbClr val="00CAFA"/>
    <a:srgbClr val="9FD6FB"/>
    <a:srgbClr val="0D76B7"/>
    <a:srgbClr val="1097EA"/>
    <a:srgbClr val="46B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6" autoAdjust="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0FF58-6F29-4C5E-8EE3-2D933DD4F414}" type="datetimeFigureOut">
              <a:rPr lang="en-US" smtClean="0"/>
              <a:t>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C2F-5764-4358-825D-F0428E21572D}" type="slidenum">
              <a:rPr lang="en-US" smtClean="0"/>
              <a:t>‹#›</a:t>
            </a:fld>
            <a:endParaRPr lang="en-US"/>
          </a:p>
        </p:txBody>
      </p:sp>
    </p:spTree>
    <p:extLst>
      <p:ext uri="{BB962C8B-B14F-4D97-AF65-F5344CB8AC3E}">
        <p14:creationId xmlns:p14="http://schemas.microsoft.com/office/powerpoint/2010/main" val="61302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vi.wikipedia.org/wiki/Khoa_h%E1%BB%8Dc_m%C3%A1y_t%C3%ADnh" TargetMode="External"/><Relationship Id="rId3" Type="http://schemas.openxmlformats.org/officeDocument/2006/relationships/hyperlink" Target="https://vi.wikipedia.org/wiki/Khoa_h%E1%BB%8Dc_ch%C3%ADnh_tr%E1%BB%8B" TargetMode="External"/><Relationship Id="rId7" Type="http://schemas.openxmlformats.org/officeDocument/2006/relationships/hyperlink" Target="https://vi.wikipedia.org/w/index.php?title=Nh%E1%BA%ADn_th%E1%BB%A9c_t%C3%A2m_l%C3%BD&amp;action=edit&amp;redlink=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vi.wikipedia.org/wiki/%C4%90%E1%BA%A1i_h%E1%BB%8Dc_Carnegie_Mellon" TargetMode="External"/><Relationship Id="rId5" Type="http://schemas.openxmlformats.org/officeDocument/2006/relationships/hyperlink" Target="https://vi.wikipedia.org/wiki/X%C3%A3_h%E1%BB%99i_h%E1%BB%8Dc" TargetMode="External"/><Relationship Id="rId4" Type="http://schemas.openxmlformats.org/officeDocument/2006/relationships/hyperlink" Target="https://vi.wikipedia.org/wiki/Kinh_t%E1%BA%BF" TargetMode="External"/><Relationship Id="rId9" Type="http://schemas.openxmlformats.org/officeDocument/2006/relationships/hyperlink" Target="https://vi.wikipedia.org/wiki/Khoa_h%E1%BB%8Dc_x%C3%A3_h%E1%BB%99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7" Type="http://schemas.openxmlformats.org/officeDocument/2006/relationships/hyperlink" Target="https://en.wikipedia.org/wiki/Columbia_Universit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Midwood_High_School" TargetMode="External"/><Relationship Id="rId5" Type="http://schemas.openxmlformats.org/officeDocument/2006/relationships/hyperlink" Target="https://en.wikipedia.org/wiki/Mandatory_Palestine" TargetMode="External"/><Relationship Id="rId4" Type="http://schemas.openxmlformats.org/officeDocument/2006/relationships/hyperlink" Target="https://en.wikipedia.org/wiki/Massachusetts_Institute_of_Technolog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MYCI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Edward_H._Shortliffe#cite_note-1" TargetMode="External"/><Relationship Id="rId4" Type="http://schemas.openxmlformats.org/officeDocument/2006/relationships/hyperlink" Target="https://en.wikipedia.org/wiki/Artificial_intellig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p>
          <a:p>
            <a:r>
              <a:rPr lang="en-IN" dirty="0"/>
              <a:t>76 171 246</a:t>
            </a:r>
          </a:p>
          <a:p>
            <a:r>
              <a:rPr lang="en-IN" dirty="0"/>
              <a:t>76 162 235</a:t>
            </a:r>
          </a:p>
          <a:p>
            <a:r>
              <a:rPr lang="en-IN" dirty="0"/>
              <a:t>70 148 219</a:t>
            </a:r>
          </a:p>
          <a:p>
            <a:r>
              <a:rPr lang="en-IN" dirty="0"/>
              <a:t>102 155 216</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p>
        </p:txBody>
      </p:sp>
      <p:sp>
        <p:nvSpPr>
          <p:cNvPr id="4" name="Slide Number Placeholder 3"/>
          <p:cNvSpPr>
            <a:spLocks noGrp="1"/>
          </p:cNvSpPr>
          <p:nvPr>
            <p:ph type="sldNum" sz="quarter" idx="10"/>
          </p:nvPr>
        </p:nvSpPr>
        <p:spPr/>
        <p:txBody>
          <a:bodyPr/>
          <a:lstStyle/>
          <a:p>
            <a:fld id="{AE3FC347-6225-42CD-A12E-30F36FA3E6F2}" type="slidenum">
              <a:rPr lang="en-IN" smtClean="0">
                <a:solidFill>
                  <a:prstClr val="black"/>
                </a:solidFill>
              </a:rPr>
              <a:pPr/>
              <a:t>2</a:t>
            </a:fld>
            <a:endParaRPr lang="en-IN">
              <a:solidFill>
                <a:prstClr val="black"/>
              </a:solidFill>
            </a:endParaRPr>
          </a:p>
        </p:txBody>
      </p:sp>
    </p:spTree>
    <p:extLst>
      <p:ext uri="{BB962C8B-B14F-4D97-AF65-F5344CB8AC3E}">
        <p14:creationId xmlns:p14="http://schemas.microsoft.com/office/powerpoint/2010/main" val="366184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Khi tôi lần đầu gặp Deep Blue vào năm 1996 vào tháng hai, Tôi đã là vô địch thế giới hơn 10 năm, và tôi đã chơi 182 trận cờ tranh vô địch thế giới và hàng trăm trận cờ đấu với các nhà vô địch của những cuộc thi khác. Tôi đã biết phải mong đợi điều gì từ các đối thủ và mong đợi điều gì từ bản thân tôi. Tôi đã quen với việc tính toán các nước đi của họ và đo lường trạng thái cảm xúc của họ bằng cách quan sát ngôn ngữ cơ thể và nhìn vào mắt họ. </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4</a:t>
            </a:fld>
            <a:endParaRPr lang="en-US"/>
          </a:p>
        </p:txBody>
      </p:sp>
    </p:spTree>
    <p:extLst>
      <p:ext uri="{BB962C8B-B14F-4D97-AF65-F5344CB8AC3E}">
        <p14:creationId xmlns:p14="http://schemas.microsoft.com/office/powerpoint/2010/main" val="393722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5</a:t>
            </a:fld>
            <a:endParaRPr lang="en-US"/>
          </a:p>
        </p:txBody>
      </p:sp>
    </p:spTree>
    <p:extLst>
      <p:ext uri="{BB962C8B-B14F-4D97-AF65-F5344CB8AC3E}">
        <p14:creationId xmlns:p14="http://schemas.microsoft.com/office/powerpoint/2010/main" val="374743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Các thuật ngữ khác đề cập đến các </a:t>
            </a:r>
            <a:r>
              <a:rPr lang="en-US" sz="1200" b="0" i="0" u="none" strike="noStrike" kern="1200" dirty="0" err="1" smtClean="0">
                <a:solidFill>
                  <a:schemeClr val="tx1"/>
                </a:solidFill>
                <a:effectLst/>
                <a:latin typeface="+mn-lt"/>
                <a:ea typeface="+mn-ea"/>
                <a:cs typeface="+mn-cs"/>
              </a:rPr>
              <a:t>diễn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biến</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tâm </a:t>
            </a:r>
            <a:r>
              <a:rPr lang="en-US" sz="1200" b="0" i="0" u="none" strike="noStrike" kern="1200" dirty="0" err="1" smtClean="0">
                <a:solidFill>
                  <a:schemeClr val="tx1"/>
                </a:solidFill>
                <a:effectLst/>
                <a:latin typeface="+mn-lt"/>
                <a:ea typeface="+mn-ea"/>
                <a:cs typeface="+mn-cs"/>
              </a:rPr>
              <a:t>lý</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của con người có </a:t>
            </a:r>
            <a:r>
              <a:rPr lang="en-US" sz="1200" b="0" i="0" u="none" strike="noStrike" kern="1200" dirty="0" err="1" smtClean="0">
                <a:solidFill>
                  <a:schemeClr val="tx1"/>
                </a:solidFill>
                <a:effectLst/>
                <a:latin typeface="+mn-lt"/>
                <a:ea typeface="+mn-ea"/>
                <a:cs typeface="+mn-cs"/>
              </a:rPr>
              <a:t>giá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trị</a:t>
            </a:r>
            <a:r>
              <a:rPr lang="en-US"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đáng kể trong Al là "suy nghĩ", "thấu hiểu", với tần suất ngày càng tăng trong năm năm qua, "hiểu biết". Trên thực tế, những thuật ngữ này có thể được sử dụng tự do hơn trong Al hơn là trong tâm lý học thực nghiệm, nơi mà một sự nghi ngờ sâu sắc về thuật ngữ "tinh thần" vẫn còn tồn tại như một di sản của behaviorism.</a:t>
            </a:r>
            <a:endParaRPr lang="en-US" sz="1200" b="0" i="0" u="none" strike="noStrike" kern="1200" dirty="0" smtClean="0">
              <a:solidFill>
                <a:schemeClr val="tx1"/>
              </a:solidFill>
              <a:effectLst/>
              <a:latin typeface="+mn-lt"/>
              <a:ea typeface="+mn-ea"/>
              <a:cs typeface="+mn-cs"/>
            </a:endParaRPr>
          </a:p>
          <a:p>
            <a:r>
              <a:rPr lang="vi-VN" sz="1200" b="1" i="0" u="none" strike="noStrike" kern="1200" dirty="0" smtClean="0">
                <a:solidFill>
                  <a:schemeClr val="tx1"/>
                </a:solidFill>
                <a:effectLst/>
                <a:latin typeface="+mn-lt"/>
                <a:ea typeface="+mn-ea"/>
                <a:cs typeface="+mn-cs"/>
              </a:rPr>
              <a:t>Herbert Alexander Simon</a:t>
            </a:r>
            <a:r>
              <a:rPr lang="vi-VN" sz="1200" b="0" i="0" u="none" strike="noStrike" kern="1200" dirty="0" smtClean="0">
                <a:solidFill>
                  <a:schemeClr val="tx1"/>
                </a:solidFill>
                <a:effectLst/>
                <a:latin typeface="+mn-lt"/>
                <a:ea typeface="+mn-ea"/>
                <a:cs typeface="+mn-cs"/>
              </a:rPr>
              <a:t> (15/6/1916 – 9/2/2001) là một nhà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tâm lý học người Mỹ và đặc biệt là giáo sư tại </a:t>
            </a:r>
            <a:r>
              <a:rPr lang="vi-VN" sz="1200" b="0" i="0" u="none" strike="noStrike" kern="1200" dirty="0" smtClean="0">
                <a:solidFill>
                  <a:schemeClr val="tx1"/>
                </a:solidFill>
                <a:effectLst/>
                <a:latin typeface="+mn-lt"/>
                <a:ea typeface="+mn-ea"/>
                <a:cs typeface="+mn-cs"/>
                <a:hlinkClick r:id="rId6" tooltip="Đại học Carnegie Mellon"/>
              </a:rPr>
              <a:t>Đại học Carnegie Mellon</a:t>
            </a:r>
            <a:r>
              <a:rPr lang="vi-VN" sz="1200" b="0" i="0" u="none" strike="noStrike" kern="1200" dirty="0" smtClean="0">
                <a:solidFill>
                  <a:schemeClr val="tx1"/>
                </a:solidFill>
                <a:effectLst/>
                <a:latin typeface="+mn-lt"/>
                <a:ea typeface="+mn-ea"/>
                <a:cs typeface="+mn-cs"/>
              </a:rPr>
              <a:t>—nơi ông có các nghiên cứu về nhiều lĩnh vực như </a:t>
            </a:r>
            <a:r>
              <a:rPr lang="vi-VN" sz="1200" b="0" i="0" u="none" strike="noStrike" kern="1200" dirty="0" smtClean="0">
                <a:solidFill>
                  <a:schemeClr val="tx1"/>
                </a:solidFill>
                <a:effectLst/>
                <a:latin typeface="+mn-lt"/>
                <a:ea typeface="+mn-ea"/>
                <a:cs typeface="+mn-cs"/>
                <a:hlinkClick r:id="rId7" tooltip="Nhận thức tâm lý (trang chưa được viết)"/>
              </a:rPr>
              <a:t>nhận thức tâm lý</a:t>
            </a:r>
            <a:r>
              <a:rPr lang="vi-VN" sz="1200" b="0" i="0" u="none" strike="noStrike" kern="1200" dirty="0" smtClean="0">
                <a:solidFill>
                  <a:schemeClr val="tx1"/>
                </a:solidFill>
                <a:effectLst/>
                <a:latin typeface="+mn-lt"/>
                <a:ea typeface="+mn-ea"/>
                <a:cs typeface="+mn-cs"/>
              </a:rPr>
              <a:t>, khoa học nhận thức, </a:t>
            </a:r>
            <a:r>
              <a:rPr lang="vi-VN" sz="1200" b="0" i="0" u="none" strike="noStrike" kern="1200" dirty="0" smtClean="0">
                <a:solidFill>
                  <a:schemeClr val="tx1"/>
                </a:solidFill>
                <a:effectLst/>
                <a:latin typeface="+mn-lt"/>
                <a:ea typeface="+mn-ea"/>
                <a:cs typeface="+mn-cs"/>
                <a:hlinkClick r:id="rId8" tooltip="Khoa học máy tính"/>
              </a:rPr>
              <a:t>khoa học máy tính</a:t>
            </a:r>
            <a:r>
              <a:rPr lang="vi-VN" sz="1200" b="0" i="0" u="none" strike="noStrike" kern="1200" dirty="0" smtClean="0">
                <a:solidFill>
                  <a:schemeClr val="tx1"/>
                </a:solidFill>
                <a:effectLst/>
                <a:latin typeface="+mn-lt"/>
                <a:ea typeface="+mn-ea"/>
                <a:cs typeface="+mn-cs"/>
              </a:rPr>
              <a:t>, hành chính, </a:t>
            </a:r>
            <a:r>
              <a:rPr lang="vi-VN" sz="1200" b="0" i="0" u="none" strike="noStrike" kern="1200" dirty="0" smtClean="0">
                <a:solidFill>
                  <a:schemeClr val="tx1"/>
                </a:solidFill>
                <a:effectLst/>
                <a:latin typeface="+mn-lt"/>
                <a:ea typeface="+mn-ea"/>
                <a:cs typeface="+mn-cs"/>
                <a:hlinkClick r:id="rId4" tooltip="Kinh tế"/>
              </a:rPr>
              <a:t>kinh tế</a:t>
            </a:r>
            <a:r>
              <a:rPr lang="vi-VN" sz="1200" b="0" i="0" u="none" strike="noStrike" kern="1200" dirty="0" smtClean="0">
                <a:solidFill>
                  <a:schemeClr val="tx1"/>
                </a:solidFill>
                <a:effectLst/>
                <a:latin typeface="+mn-lt"/>
                <a:ea typeface="+mn-ea"/>
                <a:cs typeface="+mn-cs"/>
              </a:rPr>
              <a:t>, quản lý, khoa học triết học, </a:t>
            </a:r>
            <a:r>
              <a:rPr lang="vi-VN" sz="1200" b="0" i="0" u="none" strike="noStrike" kern="1200" dirty="0" smtClean="0">
                <a:solidFill>
                  <a:schemeClr val="tx1"/>
                </a:solidFill>
                <a:effectLst/>
                <a:latin typeface="+mn-lt"/>
                <a:ea typeface="+mn-ea"/>
                <a:cs typeface="+mn-cs"/>
                <a:hlinkClick r:id="rId5" tooltip="Xã hội học"/>
              </a:rPr>
              <a:t>xã hội học</a:t>
            </a:r>
            <a:r>
              <a:rPr lang="vi-VN" sz="1200" b="0" i="0" u="none" strike="noStrike" kern="1200" dirty="0" smtClean="0">
                <a:solidFill>
                  <a:schemeClr val="tx1"/>
                </a:solidFill>
                <a:effectLst/>
                <a:latin typeface="+mn-lt"/>
                <a:ea typeface="+mn-ea"/>
                <a:cs typeface="+mn-cs"/>
              </a:rPr>
              <a:t> và </a:t>
            </a:r>
            <a:r>
              <a:rPr lang="vi-VN" sz="1200" b="0" i="0" u="none" strike="noStrike" kern="1200" dirty="0" smtClean="0">
                <a:solidFill>
                  <a:schemeClr val="tx1"/>
                </a:solidFill>
                <a:effectLst/>
                <a:latin typeface="+mn-lt"/>
                <a:ea typeface="+mn-ea"/>
                <a:cs typeface="+mn-cs"/>
                <a:hlinkClick r:id="rId3" tooltip="Khoa học chính trị"/>
              </a:rPr>
              <a:t>khoa học chính trị</a:t>
            </a:r>
            <a:r>
              <a:rPr lang="vi-VN" sz="1200" b="0" i="0" u="none" strike="noStrike" kern="1200" dirty="0" smtClean="0">
                <a:solidFill>
                  <a:schemeClr val="tx1"/>
                </a:solidFill>
                <a:effectLst/>
                <a:latin typeface="+mn-lt"/>
                <a:ea typeface="+mn-ea"/>
                <a:cs typeface="+mn-cs"/>
              </a:rPr>
              <a:t>. Với gần một ngàn ấn phẩm thường xuyên được trích dẫn, ông là một trong những nhà </a:t>
            </a:r>
            <a:r>
              <a:rPr lang="vi-VN" sz="1200" b="0" i="0" u="none" strike="noStrike" kern="1200" dirty="0" smtClean="0">
                <a:solidFill>
                  <a:schemeClr val="tx1"/>
                </a:solidFill>
                <a:effectLst/>
                <a:latin typeface="+mn-lt"/>
                <a:ea typeface="+mn-ea"/>
                <a:cs typeface="+mn-cs"/>
                <a:hlinkClick r:id="rId9" tooltip="Khoa học xã hội"/>
              </a:rPr>
              <a:t>khoa học xã hội</a:t>
            </a:r>
            <a:r>
              <a:rPr lang="vi-VN" sz="1200" b="0" i="0" u="none" strike="noStrike" kern="1200" dirty="0" smtClean="0">
                <a:solidFill>
                  <a:schemeClr val="tx1"/>
                </a:solidFill>
                <a:effectLst/>
                <a:latin typeface="+mn-lt"/>
                <a:ea typeface="+mn-ea"/>
                <a:cs typeface="+mn-cs"/>
              </a:rPr>
              <a:t> có ảnh hưởng nhất trong thế kỷ 20.</a:t>
            </a:r>
            <a:endParaRPr lang="en-US" dirty="0"/>
          </a:p>
        </p:txBody>
      </p:sp>
      <p:sp>
        <p:nvSpPr>
          <p:cNvPr id="4" name="Slide Number Placeholder 3"/>
          <p:cNvSpPr>
            <a:spLocks noGrp="1"/>
          </p:cNvSpPr>
          <p:nvPr>
            <p:ph type="sldNum" sz="quarter" idx="10"/>
          </p:nvPr>
        </p:nvSpPr>
        <p:spPr/>
        <p:txBody>
          <a:bodyPr/>
          <a:lstStyle/>
          <a:p>
            <a:fld id="{DDFA4C2F-5764-4358-825D-F0428E21572D}" type="slidenum">
              <a:rPr lang="en-US" smtClean="0"/>
              <a:t>6</a:t>
            </a:fld>
            <a:endParaRPr lang="en-US"/>
          </a:p>
        </p:txBody>
      </p:sp>
    </p:spTree>
    <p:extLst>
      <p:ext uri="{BB962C8B-B14F-4D97-AF65-F5344CB8AC3E}">
        <p14:creationId xmlns:p14="http://schemas.microsoft.com/office/powerpoint/2010/main" val="60521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u="none" strike="noStrike" kern="1200" dirty="0" smtClean="0">
                <a:solidFill>
                  <a:schemeClr val="tx1"/>
                </a:solidFill>
                <a:effectLst/>
                <a:latin typeface="+mn-lt"/>
                <a:ea typeface="+mn-ea"/>
                <a:cs typeface="+mn-cs"/>
              </a:rPr>
              <a:t>Khi John McCarthy (1927-2011) sinh ra trong một gia đình người nhập cư châu Âu bình thường tại Boston vào ngay đêm trước của cuộc Đại Suy thoái, hầu như không ai có thể tin rằng thần đồng này sẽ trở thành người kế nhiệm xứng đáng cho Alan Turing.</a:t>
            </a:r>
          </a:p>
          <a:p>
            <a:pPr fontAlgn="base"/>
            <a:r>
              <a:rPr lang="vi-VN" sz="1200" b="0" i="0" u="none" strike="noStrike" kern="1200" dirty="0" smtClean="0">
                <a:solidFill>
                  <a:schemeClr val="tx1"/>
                </a:solidFill>
                <a:effectLst/>
                <a:latin typeface="+mn-lt"/>
                <a:ea typeface="+mn-ea"/>
                <a:cs typeface="+mn-cs"/>
              </a:rPr>
              <a:t>Thể trạng yếu đuối của em trai John đã làm cả gia đình McCarthy, sau khi đi lang thang trên khắp cả nước để tìm các cơ hội việc làm, phải tới định cư tại Los Angeles. Chính tại nơi đây, John, một thiếu niên xuất sắc trong môn Toán đã được tiếp xúc với Viện Công nghệ California, Caltech, và tự học môn toán của cấp đại học từ những quyển sách giáo khoa cũ đi mượn.</a:t>
            </a:r>
          </a:p>
          <a:p>
            <a:pPr fontAlgn="base"/>
            <a:r>
              <a:rPr lang="vi-VN" sz="1200" b="0" i="0" u="none" strike="noStrike" kern="1200" dirty="0" smtClean="0">
                <a:solidFill>
                  <a:schemeClr val="tx1"/>
                </a:solidFill>
                <a:effectLst/>
                <a:latin typeface="+mn-lt"/>
                <a:ea typeface="+mn-ea"/>
                <a:cs typeface="+mn-cs"/>
              </a:rPr>
              <a:t>Người cha đẻ tương lai của trí tuệ nhân tạo luôn cố gắng học tập trong khi vẫn làm việc như một thợ mộc, một ngư dân và một nhà phát minh (một trong số các phát minh của ông là máy ép cam thủy lực) để giúp đỡ gia đình. Khi ông chính thức gia nhập Caltech để học toán, việc tự học đã cho phép ông có thể bỏ qua hai học kỳ đầu tiên.</a:t>
            </a:r>
          </a:p>
          <a:p>
            <a:pPr fontAlgn="base"/>
            <a:r>
              <a:rPr lang="vi-VN" sz="1200" b="0" i="0" u="none" strike="noStrike" kern="1200" dirty="0" smtClean="0">
                <a:solidFill>
                  <a:schemeClr val="tx1"/>
                </a:solidFill>
                <a:effectLst/>
                <a:latin typeface="+mn-lt"/>
                <a:ea typeface="+mn-ea"/>
                <a:cs typeface="+mn-cs"/>
              </a:rPr>
              <a:t>Ông tốt nghiệp năm 1948 và nhận được bằng tiến sĩ cũng trong cùng lĩnh vực đó vào năm 1951 tại Princeton. Cho đến lúc này, sự nghiệp của McCarthy vẫn chỉ nhanh hơn một chút so với bình thường, nhưng ông đã có sẵn trong đầu mình một nỗi ám ảnh vĩ đại: trí tuệ nhân tạo.</a:t>
            </a:r>
          </a:p>
        </p:txBody>
      </p:sp>
      <p:sp>
        <p:nvSpPr>
          <p:cNvPr id="4" name="Slide Number Placeholder 3"/>
          <p:cNvSpPr>
            <a:spLocks noGrp="1"/>
          </p:cNvSpPr>
          <p:nvPr>
            <p:ph type="sldNum" sz="quarter" idx="10"/>
          </p:nvPr>
        </p:nvSpPr>
        <p:spPr/>
        <p:txBody>
          <a:bodyPr/>
          <a:lstStyle/>
          <a:p>
            <a:fld id="{DDFA4C2F-5764-4358-825D-F0428E21572D}" type="slidenum">
              <a:rPr lang="en-US" smtClean="0"/>
              <a:t>7</a:t>
            </a:fld>
            <a:endParaRPr lang="en-US"/>
          </a:p>
        </p:txBody>
      </p:sp>
    </p:spTree>
    <p:extLst>
      <p:ext uri="{BB962C8B-B14F-4D97-AF65-F5344CB8AC3E}">
        <p14:creationId xmlns:p14="http://schemas.microsoft.com/office/powerpoint/2010/main" val="41704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Joel Moses</a:t>
            </a:r>
            <a:r>
              <a:rPr lang="en-US" sz="1200" b="0" i="0" u="none" strike="noStrike" kern="1200" dirty="0" smtClean="0">
                <a:solidFill>
                  <a:schemeClr val="tx1"/>
                </a:solidFill>
                <a:effectLst/>
                <a:latin typeface="+mn-lt"/>
                <a:ea typeface="+mn-ea"/>
                <a:cs typeface="+mn-cs"/>
              </a:rPr>
              <a:t> (born 1941) is an Israeli-American </a:t>
            </a:r>
            <a:r>
              <a:rPr lang="en-US" sz="1200" b="0" i="0" u="none" strike="noStrike" kern="1200" dirty="0" smtClean="0">
                <a:solidFill>
                  <a:schemeClr val="tx1"/>
                </a:solidFill>
                <a:effectLst/>
                <a:latin typeface="+mn-lt"/>
                <a:ea typeface="+mn-ea"/>
                <a:cs typeface="+mn-cs"/>
                <a:hlinkClick r:id="rId3" tooltip="Computer scientist"/>
              </a:rPr>
              <a:t>computer scientist</a:t>
            </a:r>
            <a:r>
              <a:rPr lang="en-US" sz="1200" b="0" i="0" u="none" strike="noStrike" kern="1200" dirty="0" smtClean="0">
                <a:solidFill>
                  <a:schemeClr val="tx1"/>
                </a:solidFill>
                <a:effectLst/>
                <a:latin typeface="+mn-lt"/>
                <a:ea typeface="+mn-ea"/>
                <a:cs typeface="+mn-cs"/>
              </a:rPr>
              <a:t> and professor at the </a:t>
            </a:r>
            <a:r>
              <a:rPr lang="en-US" sz="1200" b="0" i="0" u="none" strike="noStrike" kern="1200" dirty="0" smtClean="0">
                <a:solidFill>
                  <a:schemeClr val="tx1"/>
                </a:solidFill>
                <a:effectLst/>
                <a:latin typeface="+mn-lt"/>
                <a:ea typeface="+mn-ea"/>
                <a:cs typeface="+mn-cs"/>
                <a:hlinkClick r:id="rId4" tooltip="Massachusetts Institute of Technology"/>
              </a:rPr>
              <a:t>Massachusetts Institute of Technology</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Joel Moses was born in </a:t>
            </a:r>
            <a:r>
              <a:rPr lang="en-US" sz="1200" b="0" i="0" u="none" strike="noStrike" kern="1200" dirty="0" smtClean="0">
                <a:solidFill>
                  <a:schemeClr val="tx1"/>
                </a:solidFill>
                <a:effectLst/>
                <a:latin typeface="+mn-lt"/>
                <a:ea typeface="+mn-ea"/>
                <a:cs typeface="+mn-cs"/>
                <a:hlinkClick r:id="rId5" tooltip="Mandatory Palestine"/>
              </a:rPr>
              <a:t>Mandatory Palestine</a:t>
            </a:r>
            <a:r>
              <a:rPr lang="en-US" sz="1200" b="0" i="0" u="none" strike="noStrike" kern="1200" dirty="0" smtClean="0">
                <a:solidFill>
                  <a:schemeClr val="tx1"/>
                </a:solidFill>
                <a:effectLst/>
                <a:latin typeface="+mn-lt"/>
                <a:ea typeface="+mn-ea"/>
                <a:cs typeface="+mn-cs"/>
              </a:rPr>
              <a:t> in 1941 and emigrated to the U.S. in 1954. He attended </a:t>
            </a:r>
            <a:r>
              <a:rPr lang="en-US" sz="1200" b="0" i="0" u="none" strike="noStrike" kern="1200" dirty="0" err="1" smtClean="0">
                <a:solidFill>
                  <a:schemeClr val="tx1"/>
                </a:solidFill>
                <a:effectLst/>
                <a:latin typeface="+mn-lt"/>
                <a:ea typeface="+mn-ea"/>
                <a:cs typeface="+mn-cs"/>
                <a:hlinkClick r:id="rId6" tooltip="Midwood High School"/>
              </a:rPr>
              <a:t>Midwood</a:t>
            </a:r>
            <a:r>
              <a:rPr lang="en-US" sz="1200" b="0" i="0" u="none" strike="noStrike" kern="1200" dirty="0" smtClean="0">
                <a:solidFill>
                  <a:schemeClr val="tx1"/>
                </a:solidFill>
                <a:effectLst/>
                <a:latin typeface="+mn-lt"/>
                <a:ea typeface="+mn-ea"/>
                <a:cs typeface="+mn-cs"/>
                <a:hlinkClick r:id="rId6" tooltip="Midwood High School"/>
              </a:rPr>
              <a:t> High School</a:t>
            </a:r>
            <a:r>
              <a:rPr lang="en-US" sz="1200" b="0" i="0" u="none" strike="noStrike" kern="1200" dirty="0" smtClean="0">
                <a:solidFill>
                  <a:schemeClr val="tx1"/>
                </a:solidFill>
                <a:effectLst/>
                <a:latin typeface="+mn-lt"/>
                <a:ea typeface="+mn-ea"/>
                <a:cs typeface="+mn-cs"/>
              </a:rPr>
              <a:t> in Brooklyn, New York. He received his undergraduate degree in Mathematics from </a:t>
            </a:r>
            <a:r>
              <a:rPr lang="en-US" sz="1200" b="0" i="0" u="none" strike="noStrike" kern="1200" dirty="0" smtClean="0">
                <a:solidFill>
                  <a:schemeClr val="tx1"/>
                </a:solidFill>
                <a:effectLst/>
                <a:latin typeface="+mn-lt"/>
                <a:ea typeface="+mn-ea"/>
                <a:cs typeface="+mn-cs"/>
                <a:hlinkClick r:id="rId7" tooltip="Columbia University"/>
              </a:rPr>
              <a:t>Columbia University</a:t>
            </a:r>
            <a:r>
              <a:rPr lang="en-US" sz="1200" b="0" i="0" u="none" strike="noStrike" kern="1200" dirty="0" smtClean="0">
                <a:solidFill>
                  <a:schemeClr val="tx1"/>
                </a:solidFill>
                <a:effectLst/>
                <a:latin typeface="+mn-lt"/>
                <a:ea typeface="+mn-ea"/>
                <a:cs typeface="+mn-cs"/>
              </a:rPr>
              <a:t> and a master's degree in Mathematics, also from Columbia.</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8</a:t>
            </a:fld>
            <a:endParaRPr lang="en-US"/>
          </a:p>
        </p:txBody>
      </p:sp>
    </p:spTree>
    <p:extLst>
      <p:ext uri="{BB962C8B-B14F-4D97-AF65-F5344CB8AC3E}">
        <p14:creationId xmlns:p14="http://schemas.microsoft.com/office/powerpoint/2010/main" val="25297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Edward ("Ted") </a:t>
            </a:r>
            <a:r>
              <a:rPr lang="en-US" sz="1200" b="1" i="0" u="none" strike="noStrike" kern="1200" dirty="0" err="1" smtClean="0">
                <a:solidFill>
                  <a:schemeClr val="tx1"/>
                </a:solidFill>
                <a:effectLst/>
                <a:latin typeface="+mn-lt"/>
                <a:ea typeface="+mn-ea"/>
                <a:cs typeface="+mn-cs"/>
              </a:rPr>
              <a:t>Hance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(born 1947) is a Canadian-born American biomedical </a:t>
            </a:r>
            <a:r>
              <a:rPr lang="en-US" sz="1200" b="0" i="0" u="none" strike="noStrike" kern="1200" dirty="0" err="1" smtClean="0">
                <a:solidFill>
                  <a:schemeClr val="tx1"/>
                </a:solidFill>
                <a:effectLst/>
                <a:latin typeface="+mn-lt"/>
                <a:ea typeface="+mn-ea"/>
                <a:cs typeface="+mn-cs"/>
              </a:rPr>
              <a:t>informatician</a:t>
            </a:r>
            <a:r>
              <a:rPr lang="en-US" sz="1200" b="0" i="0" u="none" strike="noStrike" kern="1200" dirty="0" smtClean="0">
                <a:solidFill>
                  <a:schemeClr val="tx1"/>
                </a:solidFill>
                <a:effectLst/>
                <a:latin typeface="+mn-lt"/>
                <a:ea typeface="+mn-ea"/>
                <a:cs typeface="+mn-cs"/>
              </a:rPr>
              <a:t>, physician, and computer scientist. </a:t>
            </a:r>
            <a:r>
              <a:rPr lang="en-US" sz="1200" b="0" i="0" u="none" strike="noStrike" kern="1200" dirty="0" err="1" smtClean="0">
                <a:solidFill>
                  <a:schemeClr val="tx1"/>
                </a:solidFill>
                <a:effectLst/>
                <a:latin typeface="+mn-lt"/>
                <a:ea typeface="+mn-ea"/>
                <a:cs typeface="+mn-cs"/>
              </a:rPr>
              <a:t>Shortliffe</a:t>
            </a:r>
            <a:r>
              <a:rPr lang="en-US" sz="1200" b="0" i="0" u="none" strike="noStrike" kern="1200" dirty="0" smtClean="0">
                <a:solidFill>
                  <a:schemeClr val="tx1"/>
                </a:solidFill>
                <a:effectLst/>
                <a:latin typeface="+mn-lt"/>
                <a:ea typeface="+mn-ea"/>
                <a:cs typeface="+mn-cs"/>
              </a:rPr>
              <a:t> is a pioneer in the use of artificial intelligence in medicine. He was the principal developer of the clinical expert system </a:t>
            </a:r>
            <a:r>
              <a:rPr lang="en-US" sz="1200" b="0" i="0" u="none" strike="noStrike" kern="1200" dirty="0" smtClean="0">
                <a:solidFill>
                  <a:schemeClr val="tx1"/>
                </a:solidFill>
                <a:effectLst/>
                <a:latin typeface="+mn-lt"/>
                <a:ea typeface="+mn-ea"/>
                <a:cs typeface="+mn-cs"/>
                <a:hlinkClick r:id="rId3" tooltip="MYCIN"/>
              </a:rPr>
              <a:t>MYCIN</a:t>
            </a:r>
            <a:r>
              <a:rPr lang="en-US" sz="1200" b="0" i="0" u="none" strike="noStrike" kern="1200" dirty="0" smtClean="0">
                <a:solidFill>
                  <a:schemeClr val="tx1"/>
                </a:solidFill>
                <a:effectLst/>
                <a:latin typeface="+mn-lt"/>
                <a:ea typeface="+mn-ea"/>
                <a:cs typeface="+mn-cs"/>
              </a:rPr>
              <a:t>, one of the first rule-based </a:t>
            </a:r>
            <a:r>
              <a:rPr lang="en-US" sz="1200" b="0" i="0" u="none" strike="noStrike" kern="1200" dirty="0" smtClean="0">
                <a:solidFill>
                  <a:schemeClr val="tx1"/>
                </a:solidFill>
                <a:effectLst/>
                <a:latin typeface="+mn-lt"/>
                <a:ea typeface="+mn-ea"/>
                <a:cs typeface="+mn-cs"/>
                <a:hlinkClick r:id="rId4" tooltip="Artificial intelligence"/>
              </a:rPr>
              <a:t>artificial intelligence</a:t>
            </a:r>
            <a:r>
              <a:rPr lang="en-US" sz="1200" b="0" i="0" u="none" strike="noStrike" kern="1200" dirty="0" smtClean="0">
                <a:solidFill>
                  <a:schemeClr val="tx1"/>
                </a:solidFill>
                <a:effectLst/>
                <a:latin typeface="+mn-lt"/>
                <a:ea typeface="+mn-ea"/>
                <a:cs typeface="+mn-cs"/>
              </a:rPr>
              <a:t> expert systems, which obtained clinical data interactively from a physician user and was used to diagnose and recommend treatment for severe infections. While never used in practice (because it preceded the era of local-area networking and could not be integrated with patient records and physician workflow), its performance was shown to be comparable to and sometimes more accurate than that of Stanford infectious disease faculty.</a:t>
            </a:r>
            <a:r>
              <a:rPr lang="en-US" sz="1200" b="0" i="0" u="none" strike="noStrike" kern="1200" baseline="30000" dirty="0" smtClean="0">
                <a:solidFill>
                  <a:schemeClr val="tx1"/>
                </a:solidFill>
                <a:effectLst/>
                <a:latin typeface="+mn-lt"/>
                <a:ea typeface="+mn-ea"/>
                <a:cs typeface="+mn-cs"/>
                <a:hlinkClick r:id="rId5"/>
              </a:rPr>
              <a:t>[1]</a:t>
            </a:r>
            <a:r>
              <a:rPr lang="en-US" sz="1200" b="0" i="0" u="none" strike="noStrike" kern="1200" dirty="0" smtClean="0">
                <a:solidFill>
                  <a:schemeClr val="tx1"/>
                </a:solidFill>
                <a:effectLst/>
                <a:latin typeface="+mn-lt"/>
                <a:ea typeface="+mn-ea"/>
                <a:cs typeface="+mn-cs"/>
              </a:rPr>
              <a:t> This spurred the development of a wide range of activity in the development of rule-based expert systems, knowledge representation, belief nets and other areas, and its design greatly influenced the subsequent development of computing in medicine.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FA4C2F-5764-4358-825D-F0428E21572D}" type="slidenum">
              <a:rPr lang="en-US" smtClean="0"/>
              <a:t>9</a:t>
            </a:fld>
            <a:endParaRPr lang="en-US"/>
          </a:p>
        </p:txBody>
      </p:sp>
    </p:spTree>
    <p:extLst>
      <p:ext uri="{BB962C8B-B14F-4D97-AF65-F5344CB8AC3E}">
        <p14:creationId xmlns:p14="http://schemas.microsoft.com/office/powerpoint/2010/main" val="283307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A25175-08FD-4F85-96A6-F260B2FC0C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8D6B1CA-CC37-4B5A-8633-B8D08DAFC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9ADF8E7-CF9E-42C3-87B7-D35178F62AC0}"/>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09CA0D32-ABF6-4B24-8007-7EAC76495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7A57518-570F-483D-A7CF-DF9CF103A843}"/>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5821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42C2A-094A-43CE-9CCC-EA69FF1C57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236EB41-0200-494D-AA02-6EF8D8A462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D2812EE-056B-40BC-B475-FBD6A0310F8F}"/>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E7C1FCCF-FCAB-4443-827E-AB2597CEB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FF0AEED-58E6-4288-A1C6-2A1470DFCB16}"/>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52987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CD8109-FE95-4ACF-9DBC-F38EF15EA4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41AC8B3-C174-4974-9384-C7DEF1EBAB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CE007B8-BFB5-49E3-A890-667231545A9B}"/>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75D06E35-F6F5-4034-8522-5B6251334E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5EFB65E-48F6-4CF0-B29B-C19C01D58DF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2974070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2B03F-D8F3-4ECC-AF21-C1EE11063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39C3B6F-3A0E-4E20-BBD9-0182EA5ACA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6A0B235-DD2C-464E-8911-CDE9883DE02F}"/>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AEC0649B-F166-4208-91F1-EC6CA6CBE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E22BA46-E648-44E6-A52B-D541EB1686CD}"/>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43283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FC765-C141-4B82-AC53-844108955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F099C38-FDA4-45E5-9F45-F9AA3B5379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8A7AD7E-B865-426B-9B7C-D88910AA1B7E}"/>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C58011E3-3B44-4D14-9709-B14EA2DA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CA1EF16-20BD-471D-B456-C93366BA3B3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175995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D6CF0-B8AF-4637-8180-A7426D813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18E57EF-C57C-489D-89EE-5F6BD6271C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74715E2A-AA14-4F9E-9EB5-853974ED64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D08E9FA-BA14-4BDF-994E-34B3D5B1ADFC}"/>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6" name="Footer Placeholder 5">
            <a:extLst>
              <a:ext uri="{FF2B5EF4-FFF2-40B4-BE49-F238E27FC236}">
                <a16:creationId xmlns:a16="http://schemas.microsoft.com/office/drawing/2014/main" xmlns="" id="{B9A62F48-7E8B-433B-BECF-7ED9A90BEC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FE1F2BB-97AB-4BC1-A744-AF173C0A0D4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50463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E595B5-18CB-4D09-869E-BDF0C4C81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E9E8BBB-3414-450E-BE6C-9450A895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7BFF988-E1E1-4A05-A7C7-F65A0AC3DE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180C150-7796-45BA-A07A-33453207F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4638BB0-D9CC-4D78-A3BA-B61503D71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103AD2A9-50DB-4F91-ACFC-30AA2C67CADC}"/>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8" name="Footer Placeholder 7">
            <a:extLst>
              <a:ext uri="{FF2B5EF4-FFF2-40B4-BE49-F238E27FC236}">
                <a16:creationId xmlns:a16="http://schemas.microsoft.com/office/drawing/2014/main" xmlns="" id="{191C78B7-4A01-4185-B3C4-6D7F8D6168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328F0266-89BA-44A0-A229-5F7AF2B47A4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5452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69E972-B5D8-4E78-B78B-95A5A90439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8EF85AB-C0A3-46CA-BC6B-0AB864E06744}"/>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4" name="Footer Placeholder 3">
            <a:extLst>
              <a:ext uri="{FF2B5EF4-FFF2-40B4-BE49-F238E27FC236}">
                <a16:creationId xmlns:a16="http://schemas.microsoft.com/office/drawing/2014/main" xmlns="" id="{5894B5CD-1833-4E69-9610-F0FFAF10A2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594D0400-7431-4B7D-84DC-7A210080EF32}"/>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31967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2FC6213-E1B7-49E9-8B2C-889B24678EA1}"/>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3" name="Footer Placeholder 2">
            <a:extLst>
              <a:ext uri="{FF2B5EF4-FFF2-40B4-BE49-F238E27FC236}">
                <a16:creationId xmlns:a16="http://schemas.microsoft.com/office/drawing/2014/main" xmlns="" id="{46006032-25E8-4EE9-A457-4A2CEB800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5DC9636-612A-4541-B2EA-6D83E7BEE27A}"/>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4015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CB78E-5017-4F38-8AD4-FD5CA2CD0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90BA220-0DFA-4E1F-AA43-2890640FE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5D68801-433D-4EAA-B74A-A40A951A1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C9056F0-41CE-4A00-80DD-2C506A3A2D1D}"/>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6" name="Footer Placeholder 5">
            <a:extLst>
              <a:ext uri="{FF2B5EF4-FFF2-40B4-BE49-F238E27FC236}">
                <a16:creationId xmlns:a16="http://schemas.microsoft.com/office/drawing/2014/main" xmlns="" id="{E094B155-F4EF-4267-93DF-010AC4B5BF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125ECE0-5872-4772-87D3-69A60C9507BC}"/>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9217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F31A-47F4-432E-9A79-7CC4460AA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F64E890-92CD-430C-B856-608A2BC93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B01CF6A-0842-4711-AFCC-9128F97C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B45D287-5692-4319-B432-7EDC85CB652F}"/>
              </a:ext>
            </a:extLst>
          </p:cNvPr>
          <p:cNvSpPr>
            <a:spLocks noGrp="1"/>
          </p:cNvSpPr>
          <p:nvPr>
            <p:ph type="dt" sz="half" idx="10"/>
          </p:nvPr>
        </p:nvSpPr>
        <p:spPr/>
        <p:txBody>
          <a:bodyPr/>
          <a:lstStyle/>
          <a:p>
            <a:fld id="{1808B9E4-7D21-4E99-B6F3-FAEE133DF8DD}" type="datetimeFigureOut">
              <a:rPr lang="en-IN" smtClean="0"/>
              <a:t>03-12-2018</a:t>
            </a:fld>
            <a:endParaRPr lang="en-IN"/>
          </a:p>
        </p:txBody>
      </p:sp>
      <p:sp>
        <p:nvSpPr>
          <p:cNvPr id="6" name="Footer Placeholder 5">
            <a:extLst>
              <a:ext uri="{FF2B5EF4-FFF2-40B4-BE49-F238E27FC236}">
                <a16:creationId xmlns:a16="http://schemas.microsoft.com/office/drawing/2014/main" xmlns="" id="{BA798909-B53E-4352-A9E6-D1AFE956BA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99688BF-633E-40DE-8997-B0571CC85064}"/>
              </a:ext>
            </a:extLst>
          </p:cNvPr>
          <p:cNvSpPr>
            <a:spLocks noGrp="1"/>
          </p:cNvSpPr>
          <p:nvPr>
            <p:ph type="sldNum" sz="quarter" idx="12"/>
          </p:nvPr>
        </p:nvSpPr>
        <p:spPr/>
        <p:txBody>
          <a:bodyPr/>
          <a:lstStyle/>
          <a:p>
            <a:fld id="{1311AFE1-6766-44AC-B988-38931A9A37D7}" type="slidenum">
              <a:rPr lang="en-IN" smtClean="0"/>
              <a:t>‹#›</a:t>
            </a:fld>
            <a:endParaRPr lang="en-IN"/>
          </a:p>
        </p:txBody>
      </p:sp>
    </p:spTree>
    <p:extLst>
      <p:ext uri="{BB962C8B-B14F-4D97-AF65-F5344CB8AC3E}">
        <p14:creationId xmlns:p14="http://schemas.microsoft.com/office/powerpoint/2010/main" val="3925581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D1CAD5F-D5E7-44C7-8469-F80A839E8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C7AF1B1-409C-4540-B3AE-A526EC6B4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39BE1CD-C75F-446D-BC9C-4EEFDFBA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8B9E4-7D21-4E99-B6F3-FAEE133DF8DD}" type="datetimeFigureOut">
              <a:rPr lang="en-IN" smtClean="0"/>
              <a:t>03-12-2018</a:t>
            </a:fld>
            <a:endParaRPr lang="en-IN"/>
          </a:p>
        </p:txBody>
      </p:sp>
      <p:sp>
        <p:nvSpPr>
          <p:cNvPr id="5" name="Footer Placeholder 4">
            <a:extLst>
              <a:ext uri="{FF2B5EF4-FFF2-40B4-BE49-F238E27FC236}">
                <a16:creationId xmlns:a16="http://schemas.microsoft.com/office/drawing/2014/main" xmlns="" id="{B20BE3C9-48DA-41B5-A9EA-599480996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E9DCA84D-94A2-4B98-9F63-D0EAB059F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1AFE1-6766-44AC-B988-38931A9A37D7}" type="slidenum">
              <a:rPr lang="en-IN" smtClean="0"/>
              <a:t>‹#›</a:t>
            </a:fld>
            <a:endParaRPr lang="en-IN"/>
          </a:p>
        </p:txBody>
      </p:sp>
    </p:spTree>
    <p:extLst>
      <p:ext uri="{BB962C8B-B14F-4D97-AF65-F5344CB8AC3E}">
        <p14:creationId xmlns:p14="http://schemas.microsoft.com/office/powerpoint/2010/main" val="425070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8.jp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NUL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7.xml"/><Relationship Id="rId7" Type="http://schemas.openxmlformats.org/officeDocument/2006/relationships/image" Target="../media/image21.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notesSlide" Target="../notesSlides/notesSlide2.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tmp"/><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5778"/>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8513108C-0569-4721-85DA-130F7C60DEDA}"/>
              </a:ext>
            </a:extLst>
          </p:cNvPr>
          <p:cNvGrpSpPr/>
          <p:nvPr/>
        </p:nvGrpSpPr>
        <p:grpSpPr>
          <a:xfrm>
            <a:off x="5336572" y="1493071"/>
            <a:ext cx="1382722" cy="1374635"/>
            <a:chOff x="4287185" y="1379095"/>
            <a:chExt cx="2563321" cy="2548328"/>
          </a:xfrm>
        </p:grpSpPr>
        <p:sp>
          <p:nvSpPr>
            <p:cNvPr id="10" name="Freeform: Shape 9">
              <a:extLst>
                <a:ext uri="{FF2B5EF4-FFF2-40B4-BE49-F238E27FC236}">
                  <a16:creationId xmlns:a16="http://schemas.microsoft.com/office/drawing/2014/main" xmlns="" id="{9FC8C0A2-0FB6-41DA-8E23-69A07501AD78}"/>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rgbClr val="9FD6FB"/>
                </a:gs>
                <a:gs pos="100000">
                  <a:srgbClr val="00CAF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xmlns="" id="{983789C9-D953-435B-B187-0C3DC1A25B6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xmlns="" id="{82BEDA6C-3D7A-4882-A229-1F108A06B10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1097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xmlns="" id="{52B6F4E7-F661-4842-A3F3-1D620A7A7D6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rgbClr val="46B0F8"/>
                </a:gs>
                <a:gs pos="100000">
                  <a:srgbClr val="0D76B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xmlns="" id="{F2AC5A39-3943-49E1-AB87-D2151D52AA7F}"/>
              </a:ext>
            </a:extLst>
          </p:cNvPr>
          <p:cNvGrpSpPr/>
          <p:nvPr/>
        </p:nvGrpSpPr>
        <p:grpSpPr>
          <a:xfrm>
            <a:off x="4643613" y="2524047"/>
            <a:ext cx="1382722" cy="1374635"/>
            <a:chOff x="4287185" y="1379095"/>
            <a:chExt cx="2563321" cy="2548328"/>
          </a:xfrm>
        </p:grpSpPr>
        <p:sp>
          <p:nvSpPr>
            <p:cNvPr id="19" name="Freeform: Shape 18">
              <a:extLst>
                <a:ext uri="{FF2B5EF4-FFF2-40B4-BE49-F238E27FC236}">
                  <a16:creationId xmlns:a16="http://schemas.microsoft.com/office/drawing/2014/main" xmlns="" id="{4162537F-F1E5-4E4C-B8E7-8023D9CF355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xmlns="" id="{395FABD3-6F9B-4599-AA05-CF0515B2562C}"/>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xmlns="" id="{2091383A-E8C5-4AE8-B215-7989F5821A38}"/>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xmlns="" id="{E73649D2-AC6E-4704-95F0-F1DEBC0C17B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xmlns="" id="{0B4B3C06-31BF-4C48-94A4-DB29749FEB19}"/>
              </a:ext>
            </a:extLst>
          </p:cNvPr>
          <p:cNvGrpSpPr/>
          <p:nvPr/>
        </p:nvGrpSpPr>
        <p:grpSpPr>
          <a:xfrm>
            <a:off x="6028731" y="2524047"/>
            <a:ext cx="1382722" cy="1374635"/>
            <a:chOff x="4287185" y="1379095"/>
            <a:chExt cx="2563321" cy="2548328"/>
          </a:xfrm>
        </p:grpSpPr>
        <p:sp>
          <p:nvSpPr>
            <p:cNvPr id="24" name="Freeform: Shape 23">
              <a:extLst>
                <a:ext uri="{FF2B5EF4-FFF2-40B4-BE49-F238E27FC236}">
                  <a16:creationId xmlns:a16="http://schemas.microsoft.com/office/drawing/2014/main" xmlns="" id="{9CEBC53B-6649-49F9-94D8-F8283D90C971}"/>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xmlns="" id="{07D83475-F5DD-4E16-8CE1-A3CC551DF56D}"/>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xmlns="" id="{62923C76-0C9A-4ED5-A874-AD45C8B19E7C}"/>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xmlns="" id="{D7DF3F08-7A1B-497D-A964-480052187D7C}"/>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xmlns="" id="{D6164B3E-8392-4D15-A1B5-06B658F95E8C}"/>
              </a:ext>
            </a:extLst>
          </p:cNvPr>
          <p:cNvGrpSpPr/>
          <p:nvPr/>
        </p:nvGrpSpPr>
        <p:grpSpPr>
          <a:xfrm>
            <a:off x="5346316" y="3555022"/>
            <a:ext cx="1382722" cy="1374635"/>
            <a:chOff x="4287185" y="1379095"/>
            <a:chExt cx="2563321" cy="2548328"/>
          </a:xfrm>
        </p:grpSpPr>
        <p:sp>
          <p:nvSpPr>
            <p:cNvPr id="35" name="Freeform: Shape 34">
              <a:extLst>
                <a:ext uri="{FF2B5EF4-FFF2-40B4-BE49-F238E27FC236}">
                  <a16:creationId xmlns:a16="http://schemas.microsoft.com/office/drawing/2014/main" xmlns="" id="{736CF01C-F77E-43F7-BEE2-8B327EBEFF2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a:extLst>
                <a:ext uri="{FF2B5EF4-FFF2-40B4-BE49-F238E27FC236}">
                  <a16:creationId xmlns:a16="http://schemas.microsoft.com/office/drawing/2014/main" xmlns="" id="{DA754E5F-82A9-42D7-8803-1083E52E004E}"/>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a:extLst>
                <a:ext uri="{FF2B5EF4-FFF2-40B4-BE49-F238E27FC236}">
                  <a16:creationId xmlns:a16="http://schemas.microsoft.com/office/drawing/2014/main" xmlns="" id="{A6D43D1F-BD5A-45BF-A062-FDAD8BE6CEF3}"/>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a:extLst>
                <a:ext uri="{FF2B5EF4-FFF2-40B4-BE49-F238E27FC236}">
                  <a16:creationId xmlns:a16="http://schemas.microsoft.com/office/drawing/2014/main" xmlns="" id="{58893BC6-B43D-4EDB-AF0A-030DB6F99678}"/>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a16="http://schemas.microsoft.com/office/drawing/2014/main" xmlns="" id="{1F7E8C31-ADF0-4BE5-8507-E8F2F17FAC37}"/>
              </a:ext>
            </a:extLst>
          </p:cNvPr>
          <p:cNvGrpSpPr/>
          <p:nvPr/>
        </p:nvGrpSpPr>
        <p:grpSpPr>
          <a:xfrm>
            <a:off x="3958322" y="3555022"/>
            <a:ext cx="1382722" cy="1374635"/>
            <a:chOff x="4287185" y="1379095"/>
            <a:chExt cx="2563321" cy="2548328"/>
          </a:xfrm>
        </p:grpSpPr>
        <p:sp>
          <p:nvSpPr>
            <p:cNvPr id="40" name="Freeform: Shape 39">
              <a:extLst>
                <a:ext uri="{FF2B5EF4-FFF2-40B4-BE49-F238E27FC236}">
                  <a16:creationId xmlns:a16="http://schemas.microsoft.com/office/drawing/2014/main" xmlns="" id="{ACF04F5A-98C6-44D2-8BD5-56A234A1E6C7}"/>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xmlns="" id="{1B3D6E3B-31EA-4AE6-8BB7-B7D3BB0E173F}"/>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xmlns="" id="{56DF89CD-E41F-45F0-B3B7-90875CB5F52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xmlns="" id="{313DC5F7-8EB2-447C-B469-FD77FBD7F210}"/>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xmlns="" id="{5B6AD15E-F3C2-44AC-A4FB-554036C68297}"/>
              </a:ext>
            </a:extLst>
          </p:cNvPr>
          <p:cNvGrpSpPr/>
          <p:nvPr/>
        </p:nvGrpSpPr>
        <p:grpSpPr>
          <a:xfrm>
            <a:off x="6718493" y="3555020"/>
            <a:ext cx="1382722" cy="1374635"/>
            <a:chOff x="4287185" y="1379095"/>
            <a:chExt cx="2563321" cy="2548328"/>
          </a:xfrm>
        </p:grpSpPr>
        <p:sp>
          <p:nvSpPr>
            <p:cNvPr id="45" name="Freeform: Shape 44">
              <a:extLst>
                <a:ext uri="{FF2B5EF4-FFF2-40B4-BE49-F238E27FC236}">
                  <a16:creationId xmlns:a16="http://schemas.microsoft.com/office/drawing/2014/main" xmlns="" id="{BB6347C6-C0CA-48AF-AF37-A3AFC76470B2}"/>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xmlns="" id="{0FBFBBB1-6F9F-4EC5-96D2-8F26BF79F326}"/>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Shape 46">
              <a:extLst>
                <a:ext uri="{FF2B5EF4-FFF2-40B4-BE49-F238E27FC236}">
                  <a16:creationId xmlns:a16="http://schemas.microsoft.com/office/drawing/2014/main" xmlns="" id="{85C21221-B989-456F-96BE-498824618754}"/>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xmlns="" id="{22474677-E3B4-4929-B642-6B332D28D42E}"/>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xmlns="" id="{7F0BC6F7-85ED-4841-B600-A2DEBF8CE59A}"/>
              </a:ext>
            </a:extLst>
          </p:cNvPr>
          <p:cNvGrpSpPr/>
          <p:nvPr/>
        </p:nvGrpSpPr>
        <p:grpSpPr>
          <a:xfrm>
            <a:off x="4655753"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50" name="Freeform: Shape 49">
              <a:extLst>
                <a:ext uri="{FF2B5EF4-FFF2-40B4-BE49-F238E27FC236}">
                  <a16:creationId xmlns:a16="http://schemas.microsoft.com/office/drawing/2014/main" xmlns="" id="{7A269D06-108B-4DF9-B7D7-15A7295524C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Shape 50">
              <a:extLst>
                <a:ext uri="{FF2B5EF4-FFF2-40B4-BE49-F238E27FC236}">
                  <a16:creationId xmlns:a16="http://schemas.microsoft.com/office/drawing/2014/main" xmlns="" id="{880DD787-D8B0-42AA-AA16-4760CB02F308}"/>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xmlns="" id="{4650EE0B-D080-42C8-8215-5F508DB32F37}"/>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a:extLst>
                <a:ext uri="{FF2B5EF4-FFF2-40B4-BE49-F238E27FC236}">
                  <a16:creationId xmlns:a16="http://schemas.microsoft.com/office/drawing/2014/main" xmlns="" id="{CECC4674-8566-4043-A1C9-1920799A471F}"/>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xmlns="" id="{5885B829-9514-4500-895D-477850F7652D}"/>
              </a:ext>
            </a:extLst>
          </p:cNvPr>
          <p:cNvGrpSpPr/>
          <p:nvPr/>
        </p:nvGrpSpPr>
        <p:grpSpPr>
          <a:xfrm>
            <a:off x="7389562"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0" name="Freeform: Shape 59">
              <a:extLst>
                <a:ext uri="{FF2B5EF4-FFF2-40B4-BE49-F238E27FC236}">
                  <a16:creationId xmlns:a16="http://schemas.microsoft.com/office/drawing/2014/main" xmlns="" id="{79A98779-124F-4A5C-A5D4-37E7892C77EE}"/>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a:extLst>
                <a:ext uri="{FF2B5EF4-FFF2-40B4-BE49-F238E27FC236}">
                  <a16:creationId xmlns:a16="http://schemas.microsoft.com/office/drawing/2014/main" xmlns="" id="{9A32E9E6-D3B3-4B73-AA3C-FE2F974217B0}"/>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a:extLst>
                <a:ext uri="{FF2B5EF4-FFF2-40B4-BE49-F238E27FC236}">
                  <a16:creationId xmlns:a16="http://schemas.microsoft.com/office/drawing/2014/main" xmlns="" id="{5AA031DE-41EC-4451-9261-F462E5E19FFD}"/>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a:extLst>
                <a:ext uri="{FF2B5EF4-FFF2-40B4-BE49-F238E27FC236}">
                  <a16:creationId xmlns:a16="http://schemas.microsoft.com/office/drawing/2014/main" xmlns="" id="{8DA60779-B045-43B2-AE7E-532B4EA8A60B}"/>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xmlns="" id="{59F0CE9E-42EE-483B-81C5-3075DCB25302}"/>
              </a:ext>
            </a:extLst>
          </p:cNvPr>
          <p:cNvGrpSpPr/>
          <p:nvPr/>
        </p:nvGrpSpPr>
        <p:grpSpPr>
          <a:xfrm>
            <a:off x="3273829" y="4585993"/>
            <a:ext cx="1382722" cy="1374635"/>
            <a:chOff x="4287185" y="1379095"/>
            <a:chExt cx="2563321" cy="2548328"/>
          </a:xfrm>
          <a:effectLst>
            <a:outerShdw blurRad="444500" dist="38100" dir="5400000" algn="t" rotWithShape="0">
              <a:prstClr val="black">
                <a:alpha val="40000"/>
              </a:prstClr>
            </a:outerShdw>
            <a:reflection blurRad="6350" stA="52000" endA="300" endPos="53000" dir="5400000" sy="-100000" algn="bl" rotWithShape="0"/>
          </a:effectLst>
        </p:grpSpPr>
        <p:sp>
          <p:nvSpPr>
            <p:cNvPr id="65" name="Freeform: Shape 64">
              <a:extLst>
                <a:ext uri="{FF2B5EF4-FFF2-40B4-BE49-F238E27FC236}">
                  <a16:creationId xmlns:a16="http://schemas.microsoft.com/office/drawing/2014/main" xmlns="" id="{9C54AB08-841C-47CE-AA39-E3BAC7C9AACA}"/>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a16="http://schemas.microsoft.com/office/drawing/2014/main" xmlns="" id="{8BD275FF-E3F7-4590-899B-0B70298493C4}"/>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a:extLst>
                <a:ext uri="{FF2B5EF4-FFF2-40B4-BE49-F238E27FC236}">
                  <a16:creationId xmlns:a16="http://schemas.microsoft.com/office/drawing/2014/main" xmlns="" id="{8BE55060-C650-428E-AACB-87F2CF20D089}"/>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Shape 67">
              <a:extLst>
                <a:ext uri="{FF2B5EF4-FFF2-40B4-BE49-F238E27FC236}">
                  <a16:creationId xmlns:a16="http://schemas.microsoft.com/office/drawing/2014/main" xmlns="" id="{C1E108C9-4151-40F5-95A4-39F650A3C5D6}"/>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a:extLst>
              <a:ext uri="{FF2B5EF4-FFF2-40B4-BE49-F238E27FC236}">
                <a16:creationId xmlns:a16="http://schemas.microsoft.com/office/drawing/2014/main" xmlns="" id="{DD86AE42-B2B8-450F-BBD6-CA5F62B84898}"/>
              </a:ext>
            </a:extLst>
          </p:cNvPr>
          <p:cNvGrpSpPr/>
          <p:nvPr/>
        </p:nvGrpSpPr>
        <p:grpSpPr>
          <a:xfrm>
            <a:off x="6032628" y="4585993"/>
            <a:ext cx="1382722" cy="1374635"/>
            <a:chOff x="4287185" y="1379095"/>
            <a:chExt cx="2563321" cy="2548328"/>
          </a:xfrm>
          <a:effectLst>
            <a:outerShdw blurRad="495300" dist="38100" dir="5400000" algn="t" rotWithShape="0">
              <a:prstClr val="black">
                <a:alpha val="40000"/>
              </a:prstClr>
            </a:outerShdw>
            <a:reflection blurRad="6350" stA="52000" endA="300" endPos="53000" dir="5400000" sy="-100000" algn="bl" rotWithShape="0"/>
          </a:effectLst>
        </p:grpSpPr>
        <p:sp>
          <p:nvSpPr>
            <p:cNvPr id="70" name="Freeform: Shape 69">
              <a:extLst>
                <a:ext uri="{FF2B5EF4-FFF2-40B4-BE49-F238E27FC236}">
                  <a16:creationId xmlns:a16="http://schemas.microsoft.com/office/drawing/2014/main" xmlns="" id="{96414A22-D7CD-4FC8-A969-69265D6E8776}"/>
                </a:ext>
              </a:extLst>
            </p:cNvPr>
            <p:cNvSpPr/>
            <p:nvPr/>
          </p:nvSpPr>
          <p:spPr>
            <a:xfrm flipV="1">
              <a:off x="4287187" y="1379095"/>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gradFill>
              <a:gsLst>
                <a:gs pos="0">
                  <a:schemeClr val="bg1"/>
                </a:gs>
                <a:gs pos="100000">
                  <a:schemeClr val="bg1">
                    <a:lumMod val="75000"/>
                  </a:schemeClr>
                </a:gs>
              </a:gsLst>
              <a:lin ang="5400000" scaled="1"/>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reeform: Shape 70">
              <a:extLst>
                <a:ext uri="{FF2B5EF4-FFF2-40B4-BE49-F238E27FC236}">
                  <a16:creationId xmlns:a16="http://schemas.microsoft.com/office/drawing/2014/main" xmlns="" id="{95B98719-D96B-43DB-A316-5CFB23525999}"/>
                </a:ext>
              </a:extLst>
            </p:cNvPr>
            <p:cNvSpPr/>
            <p:nvPr/>
          </p:nvSpPr>
          <p:spPr>
            <a:xfrm flipV="1">
              <a:off x="4287187" y="2653259"/>
              <a:ext cx="2563318" cy="1274164"/>
            </a:xfrm>
            <a:custGeom>
              <a:avLst/>
              <a:gdLst>
                <a:gd name="connsiteX0" fmla="*/ 1281659 w 2563318"/>
                <a:gd name="connsiteY0" fmla="*/ 1768840 h 1768840"/>
                <a:gd name="connsiteX1" fmla="*/ 2563318 w 2563318"/>
                <a:gd name="connsiteY1" fmla="*/ 884420 h 1768840"/>
                <a:gd name="connsiteX2" fmla="*/ 1281659 w 2563318"/>
                <a:gd name="connsiteY2" fmla="*/ 0 h 1768840"/>
                <a:gd name="connsiteX3" fmla="*/ 0 w 2563318"/>
                <a:gd name="connsiteY3" fmla="*/ 884420 h 1768840"/>
              </a:gdLst>
              <a:ahLst/>
              <a:cxnLst>
                <a:cxn ang="0">
                  <a:pos x="connsiteX0" y="connsiteY0"/>
                </a:cxn>
                <a:cxn ang="0">
                  <a:pos x="connsiteX1" y="connsiteY1"/>
                </a:cxn>
                <a:cxn ang="0">
                  <a:pos x="connsiteX2" y="connsiteY2"/>
                </a:cxn>
                <a:cxn ang="0">
                  <a:pos x="connsiteX3" y="connsiteY3"/>
                </a:cxn>
              </a:cxnLst>
              <a:rect l="l" t="t" r="r" b="b"/>
              <a:pathLst>
                <a:path w="2563318" h="1768840">
                  <a:moveTo>
                    <a:pt x="1281659" y="1768840"/>
                  </a:moveTo>
                  <a:lnTo>
                    <a:pt x="2563318" y="884420"/>
                  </a:lnTo>
                  <a:lnTo>
                    <a:pt x="1281659" y="0"/>
                  </a:lnTo>
                  <a:lnTo>
                    <a:pt x="0" y="884420"/>
                  </a:lnTo>
                  <a:close/>
                </a:path>
              </a:pathLst>
            </a:custGeom>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71">
              <a:extLst>
                <a:ext uri="{FF2B5EF4-FFF2-40B4-BE49-F238E27FC236}">
                  <a16:creationId xmlns:a16="http://schemas.microsoft.com/office/drawing/2014/main" xmlns="" id="{6FDA8CD7-D5F1-4ADC-AEAA-C5CAFE41AAD2}"/>
                </a:ext>
              </a:extLst>
            </p:cNvPr>
            <p:cNvSpPr/>
            <p:nvPr/>
          </p:nvSpPr>
          <p:spPr>
            <a:xfrm rot="16200000" flipH="1">
              <a:off x="3971651" y="2331712"/>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62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a:extLst>
                <a:ext uri="{FF2B5EF4-FFF2-40B4-BE49-F238E27FC236}">
                  <a16:creationId xmlns:a16="http://schemas.microsoft.com/office/drawing/2014/main" xmlns="" id="{3A0B1623-24C6-4198-9046-197E7D3361DD}"/>
                </a:ext>
              </a:extLst>
            </p:cNvPr>
            <p:cNvSpPr/>
            <p:nvPr/>
          </p:nvSpPr>
          <p:spPr>
            <a:xfrm rot="5400000" flipH="1" flipV="1">
              <a:off x="5254794" y="2331710"/>
              <a:ext cx="1911245" cy="1280178"/>
            </a:xfrm>
            <a:custGeom>
              <a:avLst/>
              <a:gdLst>
                <a:gd name="connsiteX0" fmla="*/ 0 w 1911245"/>
                <a:gd name="connsiteY0" fmla="*/ 0 h 1280178"/>
                <a:gd name="connsiteX1" fmla="*/ 636938 w 1911245"/>
                <a:gd name="connsiteY1" fmla="*/ 1279363 h 1280178"/>
                <a:gd name="connsiteX2" fmla="*/ 636532 w 1911245"/>
                <a:gd name="connsiteY2" fmla="*/ 1280178 h 1280178"/>
                <a:gd name="connsiteX3" fmla="*/ 637344 w 1911245"/>
                <a:gd name="connsiteY3" fmla="*/ 1280178 h 1280178"/>
                <a:gd name="connsiteX4" fmla="*/ 1911245 w 1911245"/>
                <a:gd name="connsiteY4" fmla="*/ 1280178 h 1280178"/>
                <a:gd name="connsiteX5" fmla="*/ 1274295 w 1911245"/>
                <a:gd name="connsiteY5" fmla="*/ 841 h 1280178"/>
                <a:gd name="connsiteX6" fmla="*/ 1274713 w 1911245"/>
                <a:gd name="connsiteY6" fmla="*/ 0 h 1280178"/>
                <a:gd name="connsiteX7" fmla="*/ 1273876 w 1911245"/>
                <a:gd name="connsiteY7" fmla="*/ 0 h 128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245" h="1280178">
                  <a:moveTo>
                    <a:pt x="0" y="0"/>
                  </a:moveTo>
                  <a:lnTo>
                    <a:pt x="636938" y="1279363"/>
                  </a:lnTo>
                  <a:lnTo>
                    <a:pt x="636532" y="1280178"/>
                  </a:lnTo>
                  <a:lnTo>
                    <a:pt x="637344" y="1280178"/>
                  </a:lnTo>
                  <a:lnTo>
                    <a:pt x="1911245" y="1280178"/>
                  </a:lnTo>
                  <a:lnTo>
                    <a:pt x="1274295" y="841"/>
                  </a:lnTo>
                  <a:lnTo>
                    <a:pt x="1274713" y="0"/>
                  </a:lnTo>
                  <a:lnTo>
                    <a:pt x="1273876" y="0"/>
                  </a:lnTo>
                  <a:close/>
                </a:path>
              </a:pathLst>
            </a:custGeom>
            <a:gradFill flip="none" rotWithShape="1">
              <a:gsLst>
                <a:gs pos="0">
                  <a:schemeClr val="bg1">
                    <a:lumMod val="85000"/>
                  </a:schemeClr>
                </a:gs>
                <a:gs pos="100000">
                  <a:schemeClr val="bg1">
                    <a:lumMod val="75000"/>
                  </a:schemeClr>
                </a:gs>
              </a:gsLst>
              <a:lin ang="13500000" scaled="1"/>
              <a:tileRect/>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TextBox 73">
            <a:extLst>
              <a:ext uri="{FF2B5EF4-FFF2-40B4-BE49-F238E27FC236}">
                <a16:creationId xmlns:a16="http://schemas.microsoft.com/office/drawing/2014/main" xmlns="" id="{4D809CCE-F8C3-4F3D-9489-594851301A26}"/>
              </a:ext>
            </a:extLst>
          </p:cNvPr>
          <p:cNvSpPr txBox="1"/>
          <p:nvPr/>
        </p:nvSpPr>
        <p:spPr>
          <a:xfrm>
            <a:off x="1374123" y="233298"/>
            <a:ext cx="9304421" cy="461665"/>
          </a:xfrm>
          <a:prstGeom prst="rect">
            <a:avLst/>
          </a:prstGeom>
          <a:noFill/>
        </p:spPr>
        <p:txBody>
          <a:bodyPr wrap="square" rtlCol="0">
            <a:spAutoFit/>
          </a:bodyPr>
          <a:lstStyle/>
          <a:p>
            <a:pPr algn="ctr"/>
            <a:r>
              <a:rPr lang="en-IN" sz="2400" spc="300" dirty="0" smtClean="0">
                <a:solidFill>
                  <a:schemeClr val="bg1">
                    <a:lumMod val="95000"/>
                  </a:schemeClr>
                </a:solidFill>
                <a:latin typeface="Nexa Bold" panose="02000000000000000000" pitchFamily="50" charset="0"/>
              </a:rPr>
              <a:t>TRÍ TUỆ NHÂN TẠO</a:t>
            </a:r>
            <a:endParaRPr lang="en-IN" sz="2400" spc="300" dirty="0">
              <a:solidFill>
                <a:schemeClr val="bg1">
                  <a:lumMod val="95000"/>
                </a:schemeClr>
              </a:solidFill>
              <a:latin typeface="Nexa Bold" panose="02000000000000000000" pitchFamily="50" charset="0"/>
            </a:endParaRPr>
          </a:p>
        </p:txBody>
      </p:sp>
      <p:sp>
        <p:nvSpPr>
          <p:cNvPr id="75" name="TextBox 74">
            <a:extLst>
              <a:ext uri="{FF2B5EF4-FFF2-40B4-BE49-F238E27FC236}">
                <a16:creationId xmlns:a16="http://schemas.microsoft.com/office/drawing/2014/main" xmlns="" id="{5C40ADD2-18BB-42AD-88DF-D6AB1C1A5A8C}"/>
              </a:ext>
            </a:extLst>
          </p:cNvPr>
          <p:cNvSpPr txBox="1"/>
          <p:nvPr/>
        </p:nvSpPr>
        <p:spPr>
          <a:xfrm>
            <a:off x="1384667" y="635960"/>
            <a:ext cx="9304421" cy="338554"/>
          </a:xfrm>
          <a:prstGeom prst="rect">
            <a:avLst/>
          </a:prstGeom>
          <a:noFill/>
        </p:spPr>
        <p:txBody>
          <a:bodyPr wrap="square" rtlCol="0">
            <a:spAutoFit/>
          </a:bodyPr>
          <a:lstStyle/>
          <a:p>
            <a:pPr algn="ctr"/>
            <a:r>
              <a:rPr lang="en-IN" sz="1600" spc="300" dirty="0" smtClean="0">
                <a:solidFill>
                  <a:schemeClr val="bg1">
                    <a:lumMod val="95000"/>
                  </a:schemeClr>
                </a:solidFill>
                <a:latin typeface="Nexa Light" panose="02000000000000000000" pitchFamily="50" charset="0"/>
              </a:rPr>
              <a:t>ARTIFICIAL INTELLIGENT</a:t>
            </a:r>
            <a:endParaRPr lang="en-IN" sz="1600" spc="300" dirty="0">
              <a:solidFill>
                <a:schemeClr val="bg1">
                  <a:lumMod val="95000"/>
                </a:schemeClr>
              </a:solidFill>
              <a:latin typeface="Nexa Light" panose="02000000000000000000" pitchFamily="50" charset="0"/>
            </a:endParaRPr>
          </a:p>
        </p:txBody>
      </p:sp>
      <p:sp>
        <p:nvSpPr>
          <p:cNvPr id="76" name="Rectangle 75">
            <a:extLst>
              <a:ext uri="{FF2B5EF4-FFF2-40B4-BE49-F238E27FC236}">
                <a16:creationId xmlns:a16="http://schemas.microsoft.com/office/drawing/2014/main" xmlns="" id="{C1E01919-AFE0-4790-A2BC-E09A300B9A07}"/>
              </a:ext>
            </a:extLst>
          </p:cNvPr>
          <p:cNvSpPr/>
          <p:nvPr/>
        </p:nvSpPr>
        <p:spPr>
          <a:xfrm>
            <a:off x="4796589" y="974514"/>
            <a:ext cx="2612466"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Graphic 77" descr="Smart Phone">
            <a:extLst>
              <a:ext uri="{FF2B5EF4-FFF2-40B4-BE49-F238E27FC236}">
                <a16:creationId xmlns:a16="http://schemas.microsoft.com/office/drawing/2014/main" xmlns="" id="{A39D0908-B940-4B18-9357-7F7EDA8FC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167913" y="2687434"/>
            <a:ext cx="360000" cy="360000"/>
          </a:xfrm>
          <a:prstGeom prst="rect">
            <a:avLst/>
          </a:prstGeom>
          <a:scene3d>
            <a:camera prst="orthographicFront">
              <a:rot lat="20399999" lon="0" rev="0"/>
            </a:camera>
            <a:lightRig rig="threePt" dir="t"/>
          </a:scene3d>
        </p:spPr>
      </p:pic>
      <p:pic>
        <p:nvPicPr>
          <p:cNvPr id="80" name="Graphic 79" descr="Download">
            <a:extLst>
              <a:ext uri="{FF2B5EF4-FFF2-40B4-BE49-F238E27FC236}">
                <a16:creationId xmlns:a16="http://schemas.microsoft.com/office/drawing/2014/main" xmlns="" id="{68B94CD1-7009-4AF8-BA57-D3C7B79DC8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856877" y="1617045"/>
            <a:ext cx="360000" cy="360000"/>
          </a:xfrm>
          <a:prstGeom prst="rect">
            <a:avLst/>
          </a:prstGeom>
          <a:scene3d>
            <a:camera prst="orthographicFront">
              <a:rot lat="20399999" lon="0" rev="0"/>
            </a:camera>
            <a:lightRig rig="threePt" dir="t"/>
          </a:scene3d>
        </p:spPr>
      </p:pic>
      <p:pic>
        <p:nvPicPr>
          <p:cNvPr id="82" name="Graphic 81" descr="Network">
            <a:extLst>
              <a:ext uri="{FF2B5EF4-FFF2-40B4-BE49-F238E27FC236}">
                <a16:creationId xmlns:a16="http://schemas.microsoft.com/office/drawing/2014/main" xmlns="" id="{E4D628D0-89EC-4D1A-A9CE-3FA9F888CF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592444" y="4698837"/>
            <a:ext cx="360000" cy="360000"/>
          </a:xfrm>
          <a:prstGeom prst="rect">
            <a:avLst/>
          </a:prstGeom>
          <a:scene3d>
            <a:camera prst="orthographicFront">
              <a:rot lat="20399999" lon="0" rev="0"/>
            </a:camera>
            <a:lightRig rig="threePt" dir="t"/>
          </a:scene3d>
        </p:spPr>
      </p:pic>
      <p:pic>
        <p:nvPicPr>
          <p:cNvPr id="84" name="Graphic 83" descr="Share">
            <a:extLst>
              <a:ext uri="{FF2B5EF4-FFF2-40B4-BE49-F238E27FC236}">
                <a16:creationId xmlns:a16="http://schemas.microsoft.com/office/drawing/2014/main" xmlns="" id="{E5164E1A-4998-4A34-BEC4-ADA481530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593052" y="2686838"/>
            <a:ext cx="360000" cy="360000"/>
          </a:xfrm>
          <a:prstGeom prst="rect">
            <a:avLst/>
          </a:prstGeom>
          <a:scene3d>
            <a:camera prst="orthographicFront">
              <a:rot lat="20399999" lon="0" rev="0"/>
            </a:camera>
            <a:lightRig rig="threePt" dir="t"/>
          </a:scene3d>
        </p:spPr>
      </p:pic>
      <p:pic>
        <p:nvPicPr>
          <p:cNvPr id="86" name="Graphic 85" descr="Satellite dish">
            <a:extLst>
              <a:ext uri="{FF2B5EF4-FFF2-40B4-BE49-F238E27FC236}">
                <a16:creationId xmlns:a16="http://schemas.microsoft.com/office/drawing/2014/main" xmlns="" id="{D4ECB806-7A80-45AA-B773-F5EFF655A0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171587" y="4745206"/>
            <a:ext cx="360000" cy="360000"/>
          </a:xfrm>
          <a:prstGeom prst="rect">
            <a:avLst/>
          </a:prstGeom>
          <a:scene3d>
            <a:camera prst="orthographicFront">
              <a:rot lat="20399999" lon="0" rev="0"/>
            </a:camera>
            <a:lightRig rig="threePt" dir="t"/>
          </a:scene3d>
        </p:spPr>
      </p:pic>
      <p:pic>
        <p:nvPicPr>
          <p:cNvPr id="88" name="Graphic 87" descr="Paper">
            <a:extLst>
              <a:ext uri="{FF2B5EF4-FFF2-40B4-BE49-F238E27FC236}">
                <a16:creationId xmlns:a16="http://schemas.microsoft.com/office/drawing/2014/main" xmlns="" id="{0A7E1DE3-278F-45A0-9AE5-D438634EEC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851206" y="3684202"/>
            <a:ext cx="360000" cy="360000"/>
          </a:xfrm>
          <a:prstGeom prst="rect">
            <a:avLst/>
          </a:prstGeom>
          <a:scene3d>
            <a:camera prst="orthographicFront">
              <a:rot lat="20399999" lon="0" rev="0"/>
            </a:camera>
            <a:lightRig rig="threePt" dir="t"/>
          </a:scene3d>
        </p:spPr>
      </p:pic>
      <p:sp>
        <p:nvSpPr>
          <p:cNvPr id="89" name="TextBox 88">
            <a:extLst>
              <a:ext uri="{FF2B5EF4-FFF2-40B4-BE49-F238E27FC236}">
                <a16:creationId xmlns:a16="http://schemas.microsoft.com/office/drawing/2014/main" xmlns="" id="{5F27146D-F440-4AD5-8E00-A01601FFC9E1}"/>
              </a:ext>
            </a:extLst>
          </p:cNvPr>
          <p:cNvSpPr txBox="1"/>
          <p:nvPr/>
        </p:nvSpPr>
        <p:spPr>
          <a:xfrm>
            <a:off x="332812" y="2030392"/>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JURGEN SCHMIDHUBER</a:t>
            </a:r>
            <a:endParaRPr lang="en-IN" sz="1600" spc="300" dirty="0">
              <a:solidFill>
                <a:srgbClr val="92D050"/>
              </a:solidFill>
              <a:latin typeface="Nexa Bold" panose="02000000000000000000" pitchFamily="50" charset="0"/>
            </a:endParaRPr>
          </a:p>
        </p:txBody>
      </p:sp>
      <p:sp>
        <p:nvSpPr>
          <p:cNvPr id="90" name="TextBox 89">
            <a:extLst>
              <a:ext uri="{FF2B5EF4-FFF2-40B4-BE49-F238E27FC236}">
                <a16:creationId xmlns:a16="http://schemas.microsoft.com/office/drawing/2014/main" xmlns="" id="{9FA08384-8658-44F5-8F83-4F476D092750}"/>
              </a:ext>
            </a:extLst>
          </p:cNvPr>
          <p:cNvSpPr txBox="1"/>
          <p:nvPr/>
        </p:nvSpPr>
        <p:spPr>
          <a:xfrm>
            <a:off x="342054" y="2374731"/>
            <a:ext cx="3283462" cy="2031325"/>
          </a:xfrm>
          <a:prstGeom prst="rect">
            <a:avLst/>
          </a:prstGeom>
          <a:noFill/>
        </p:spPr>
        <p:txBody>
          <a:bodyPr wrap="square" rtlCol="0">
            <a:spAutoFit/>
          </a:bodyPr>
          <a:lstStyle/>
          <a:p>
            <a:pPr algn="just"/>
            <a:r>
              <a:rPr lang="vi-VN" dirty="0">
                <a:solidFill>
                  <a:schemeClr val="bg1">
                    <a:lumMod val="75000"/>
                  </a:schemeClr>
                </a:solidFill>
                <a:latin typeface="Nexa Light" panose="02000000000000000000" pitchFamily="50" charset="0"/>
              </a:rPr>
              <a:t>Tôi đã làm việc về AI trong nhiều thập kỷ, từ những thập niên 1980 đến nay, và tôi vẫn tin công nghệ này sẽ đến lúc trở nên thông minh hơn chính tôi, để tôi có thể nghỉ hưu</a:t>
            </a:r>
            <a:endParaRPr lang="en-IN" dirty="0">
              <a:solidFill>
                <a:schemeClr val="bg1">
                  <a:lumMod val="75000"/>
                </a:schemeClr>
              </a:solidFill>
              <a:latin typeface="Nexa Light" panose="02000000000000000000" pitchFamily="50" charset="0"/>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464" y="2198671"/>
            <a:ext cx="3393043" cy="2177363"/>
          </a:xfrm>
          <a:prstGeom prst="rect">
            <a:avLst/>
          </a:prstGeom>
        </p:spPr>
      </p:pic>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92771" y="107204"/>
            <a:ext cx="3411736" cy="1967170"/>
          </a:xfrm>
          <a:prstGeom prst="rect">
            <a:avLst/>
          </a:prstGeom>
        </p:spPr>
      </p:pic>
      <p:sp>
        <p:nvSpPr>
          <p:cNvPr id="77" name="TextBox 76">
            <a:extLst>
              <a:ext uri="{FF2B5EF4-FFF2-40B4-BE49-F238E27FC236}">
                <a16:creationId xmlns:a16="http://schemas.microsoft.com/office/drawing/2014/main" xmlns="" id="{5F27146D-F440-4AD5-8E00-A01601FFC9E1}"/>
              </a:ext>
            </a:extLst>
          </p:cNvPr>
          <p:cNvSpPr txBox="1"/>
          <p:nvPr/>
        </p:nvSpPr>
        <p:spPr>
          <a:xfrm>
            <a:off x="4175688" y="6219849"/>
            <a:ext cx="3842876" cy="338554"/>
          </a:xfrm>
          <a:prstGeom prst="rect">
            <a:avLst/>
          </a:prstGeom>
          <a:noFill/>
        </p:spPr>
        <p:txBody>
          <a:bodyPr wrap="square" rtlCol="0">
            <a:spAutoFit/>
          </a:bodyPr>
          <a:lstStyle/>
          <a:p>
            <a:r>
              <a:rPr lang="en-US" sz="1600" spc="300" dirty="0" smtClean="0">
                <a:solidFill>
                  <a:srgbClr val="92D050"/>
                </a:solidFill>
                <a:latin typeface="Nexa Bold" panose="02000000000000000000" pitchFamily="50" charset="0"/>
              </a:rPr>
              <a:t>ĐOÀN VŨ THỊNH - 2018</a:t>
            </a:r>
            <a:endParaRPr lang="en-IN" sz="1600" spc="300" dirty="0">
              <a:solidFill>
                <a:srgbClr val="92D050"/>
              </a:solidFill>
              <a:latin typeface="Nexa Bold" panose="02000000000000000000" pitchFamily="50" charset="0"/>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90065" y="4503371"/>
            <a:ext cx="3409171" cy="2270507"/>
          </a:xfrm>
          <a:prstGeom prst="rect">
            <a:avLst/>
          </a:prstGeom>
        </p:spPr>
      </p:pic>
    </p:spTree>
    <p:extLst>
      <p:ext uri="{BB962C8B-B14F-4D97-AF65-F5344CB8AC3E}">
        <p14:creationId xmlns:p14="http://schemas.microsoft.com/office/powerpoint/2010/main" val="3098568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xmlns="" id="{84D2818E-82B8-44DF-9A57-362033DC265A}"/>
              </a:ext>
            </a:extLst>
          </p:cNvPr>
          <p:cNvSpPr/>
          <p:nvPr/>
        </p:nvSpPr>
        <p:spPr>
          <a:xfrm flipH="1">
            <a:off x="0" y="0"/>
            <a:ext cx="6096000" cy="3265714"/>
          </a:xfrm>
          <a:custGeom>
            <a:avLst/>
            <a:gdLst>
              <a:gd name="connsiteX0" fmla="*/ 6096000 w 6096000"/>
              <a:gd name="connsiteY0" fmla="*/ 0 h 3265714"/>
              <a:gd name="connsiteX1" fmla="*/ 434671 w 6096000"/>
              <a:gd name="connsiteY1" fmla="*/ 0 h 3265714"/>
              <a:gd name="connsiteX2" fmla="*/ 434671 w 6096000"/>
              <a:gd name="connsiteY2" fmla="*/ 32518 h 3265714"/>
              <a:gd name="connsiteX3" fmla="*/ 0 w 6096000"/>
              <a:gd name="connsiteY3" fmla="*/ 1163365 h 3265714"/>
              <a:gd name="connsiteX4" fmla="*/ 617542 w 6096000"/>
              <a:gd name="connsiteY4" fmla="*/ 2769972 h 3265714"/>
              <a:gd name="connsiteX5" fmla="*/ 6095998 w 6096000"/>
              <a:gd name="connsiteY5" fmla="*/ 3188471 h 3265714"/>
              <a:gd name="connsiteX6" fmla="*/ 5911211 w 6096000"/>
              <a:gd name="connsiteY6" fmla="*/ 3196425 h 3265714"/>
              <a:gd name="connsiteX7" fmla="*/ 6095999 w 6096000"/>
              <a:gd name="connsiteY7" fmla="*/ 3196425 h 3265714"/>
              <a:gd name="connsiteX8" fmla="*/ 6095999 w 6096000"/>
              <a:gd name="connsiteY8" fmla="*/ 3265714 h 3265714"/>
              <a:gd name="connsiteX9" fmla="*/ 6096000 w 6096000"/>
              <a:gd name="connsiteY9"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3265714">
                <a:moveTo>
                  <a:pt x="6096000" y="0"/>
                </a:moveTo>
                <a:lnTo>
                  <a:pt x="434671" y="0"/>
                </a:lnTo>
                <a:lnTo>
                  <a:pt x="434671" y="32518"/>
                </a:lnTo>
                <a:lnTo>
                  <a:pt x="0" y="1163365"/>
                </a:lnTo>
                <a:lnTo>
                  <a:pt x="617542" y="2769972"/>
                </a:lnTo>
                <a:lnTo>
                  <a:pt x="6095998" y="3188471"/>
                </a:lnTo>
                <a:lnTo>
                  <a:pt x="5911211" y="3196425"/>
                </a:lnTo>
                <a:lnTo>
                  <a:pt x="6095999" y="3196425"/>
                </a:lnTo>
                <a:lnTo>
                  <a:pt x="6095999" y="3265714"/>
                </a:lnTo>
                <a:lnTo>
                  <a:pt x="6096000" y="3265714"/>
                </a:lnTo>
                <a:close/>
              </a:path>
            </a:pathLst>
          </a:custGeom>
          <a:gradFill flip="none" rotWithShape="1">
            <a:gsLst>
              <a:gs pos="0">
                <a:srgbClr val="D8761C"/>
              </a:gs>
              <a:gs pos="100000">
                <a:srgbClr val="EAA260"/>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5" name="Freeform: Shape 34">
            <a:extLst>
              <a:ext uri="{FF2B5EF4-FFF2-40B4-BE49-F238E27FC236}">
                <a16:creationId xmlns:a16="http://schemas.microsoft.com/office/drawing/2014/main" xmlns="" id="{FBA13667-A8AD-46E8-ACFB-02CED9D72F1A}"/>
              </a:ext>
            </a:extLst>
          </p:cNvPr>
          <p:cNvSpPr/>
          <p:nvPr/>
        </p:nvSpPr>
        <p:spPr>
          <a:xfrm>
            <a:off x="1" y="2896036"/>
            <a:ext cx="5088189" cy="3961965"/>
          </a:xfrm>
          <a:custGeom>
            <a:avLst/>
            <a:gdLst>
              <a:gd name="connsiteX0" fmla="*/ 3828201 w 5088189"/>
              <a:gd name="connsiteY0" fmla="*/ 0 h 3961965"/>
              <a:gd name="connsiteX1" fmla="*/ 5088189 w 5088189"/>
              <a:gd name="connsiteY1" fmla="*/ 1117075 h 3961965"/>
              <a:gd name="connsiteX2" fmla="*/ 4696026 w 5088189"/>
              <a:gd name="connsiteY2" fmla="*/ 2787914 h 3961965"/>
              <a:gd name="connsiteX3" fmla="*/ 2912268 w 5088189"/>
              <a:gd name="connsiteY3" fmla="*/ 3961965 h 3961965"/>
              <a:gd name="connsiteX4" fmla="*/ 0 w 5088189"/>
              <a:gd name="connsiteY4" fmla="*/ 3961965 h 3961965"/>
              <a:gd name="connsiteX5" fmla="*/ 0 w 5088189"/>
              <a:gd name="connsiteY5" fmla="*/ 369679 h 3961965"/>
              <a:gd name="connsiteX6" fmla="*/ 1 w 5088189"/>
              <a:gd name="connsiteY6" fmla="*/ 369679 h 3961965"/>
              <a:gd name="connsiteX7" fmla="*/ 1 w 5088189"/>
              <a:gd name="connsiteY7" fmla="*/ 300390 h 3961965"/>
              <a:gd name="connsiteX8" fmla="*/ 184789 w 5088189"/>
              <a:gd name="connsiteY8" fmla="*/ 300390 h 3961965"/>
              <a:gd name="connsiteX9" fmla="*/ 2 w 5088189"/>
              <a:gd name="connsiteY9" fmla="*/ 292436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89" h="3961965">
                <a:moveTo>
                  <a:pt x="3828201" y="0"/>
                </a:moveTo>
                <a:lnTo>
                  <a:pt x="5088189" y="1117075"/>
                </a:lnTo>
                <a:lnTo>
                  <a:pt x="4696026" y="2787914"/>
                </a:lnTo>
                <a:lnTo>
                  <a:pt x="2912268" y="3961965"/>
                </a:lnTo>
                <a:lnTo>
                  <a:pt x="0" y="3961965"/>
                </a:lnTo>
                <a:lnTo>
                  <a:pt x="0" y="369679"/>
                </a:lnTo>
                <a:lnTo>
                  <a:pt x="1" y="369679"/>
                </a:lnTo>
                <a:lnTo>
                  <a:pt x="1" y="300390"/>
                </a:lnTo>
                <a:lnTo>
                  <a:pt x="184789" y="300390"/>
                </a:lnTo>
                <a:lnTo>
                  <a:pt x="2" y="292436"/>
                </a:lnTo>
                <a:close/>
              </a:path>
            </a:pathLst>
          </a:custGeom>
          <a:gradFill flip="none" rotWithShape="1">
            <a:gsLst>
              <a:gs pos="0">
                <a:srgbClr val="41B367"/>
              </a:gs>
              <a:gs pos="46000">
                <a:srgbClr val="53BD77"/>
              </a:gs>
              <a:gs pos="100000">
                <a:srgbClr val="69C989"/>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2" name="Freeform: Shape 21">
            <a:extLst>
              <a:ext uri="{FF2B5EF4-FFF2-40B4-BE49-F238E27FC236}">
                <a16:creationId xmlns:a16="http://schemas.microsoft.com/office/drawing/2014/main" xmlns="" id="{060D9889-9CC7-43F0-9528-D0296EA32C3C}"/>
              </a:ext>
            </a:extLst>
          </p:cNvPr>
          <p:cNvSpPr/>
          <p:nvPr/>
        </p:nvSpPr>
        <p:spPr>
          <a:xfrm>
            <a:off x="5661329" y="0"/>
            <a:ext cx="6530672" cy="3265714"/>
          </a:xfrm>
          <a:custGeom>
            <a:avLst/>
            <a:gdLst>
              <a:gd name="connsiteX0" fmla="*/ 0 w 6530672"/>
              <a:gd name="connsiteY0" fmla="*/ 0 h 3265714"/>
              <a:gd name="connsiteX1" fmla="*/ 6530672 w 6530672"/>
              <a:gd name="connsiteY1" fmla="*/ 0 h 3265714"/>
              <a:gd name="connsiteX2" fmla="*/ 6530672 w 6530672"/>
              <a:gd name="connsiteY2" fmla="*/ 3265714 h 3265714"/>
              <a:gd name="connsiteX3" fmla="*/ 6530671 w 6530672"/>
              <a:gd name="connsiteY3" fmla="*/ 3265714 h 3265714"/>
              <a:gd name="connsiteX4" fmla="*/ 6530671 w 6530672"/>
              <a:gd name="connsiteY4" fmla="*/ 3196425 h 3265714"/>
              <a:gd name="connsiteX5" fmla="*/ 6345883 w 6530672"/>
              <a:gd name="connsiteY5" fmla="*/ 3196425 h 3265714"/>
              <a:gd name="connsiteX6" fmla="*/ 6530670 w 6530672"/>
              <a:gd name="connsiteY6" fmla="*/ 3188471 h 3265714"/>
              <a:gd name="connsiteX7" fmla="*/ 1052214 w 6530672"/>
              <a:gd name="connsiteY7" fmla="*/ 2769972 h 3265714"/>
              <a:gd name="connsiteX8" fmla="*/ 0 w 6530672"/>
              <a:gd name="connsiteY8" fmla="*/ 32518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672" h="3265714">
                <a:moveTo>
                  <a:pt x="0" y="0"/>
                </a:moveTo>
                <a:lnTo>
                  <a:pt x="6530672" y="0"/>
                </a:lnTo>
                <a:lnTo>
                  <a:pt x="6530672" y="3265714"/>
                </a:lnTo>
                <a:lnTo>
                  <a:pt x="6530671" y="3265714"/>
                </a:lnTo>
                <a:lnTo>
                  <a:pt x="6530671" y="3196425"/>
                </a:lnTo>
                <a:lnTo>
                  <a:pt x="6345883" y="3196425"/>
                </a:lnTo>
                <a:lnTo>
                  <a:pt x="6530670" y="3188471"/>
                </a:lnTo>
                <a:lnTo>
                  <a:pt x="1052214" y="2769972"/>
                </a:lnTo>
                <a:lnTo>
                  <a:pt x="0" y="32518"/>
                </a:lnTo>
                <a:close/>
              </a:path>
            </a:pathLst>
          </a:custGeom>
          <a:gradFill flip="none" rotWithShape="1">
            <a:gsLst>
              <a:gs pos="0">
                <a:srgbClr val="A8437B"/>
              </a:gs>
              <a:gs pos="100000">
                <a:srgbClr val="C56D9D"/>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6" name="Isosceles Triangle 35">
            <a:extLst>
              <a:ext uri="{FF2B5EF4-FFF2-40B4-BE49-F238E27FC236}">
                <a16:creationId xmlns:a16="http://schemas.microsoft.com/office/drawing/2014/main" xmlns="" id="{A3622DD0-3A7F-4122-A33A-36C2FBACFCE7}"/>
              </a:ext>
            </a:extLst>
          </p:cNvPr>
          <p:cNvSpPr/>
          <p:nvPr/>
        </p:nvSpPr>
        <p:spPr>
          <a:xfrm>
            <a:off x="2914651" y="4762499"/>
            <a:ext cx="6362700" cy="2095501"/>
          </a:xfrm>
          <a:prstGeom prst="triangle">
            <a:avLst>
              <a:gd name="adj" fmla="val 50116"/>
            </a:avLst>
          </a:prstGeom>
          <a:gradFill flip="none" rotWithShape="1">
            <a:gsLst>
              <a:gs pos="0">
                <a:srgbClr val="00AFD2"/>
              </a:gs>
              <a:gs pos="100000">
                <a:srgbClr val="0098B8"/>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3" name="Freeform: Shape 32">
            <a:extLst>
              <a:ext uri="{FF2B5EF4-FFF2-40B4-BE49-F238E27FC236}">
                <a16:creationId xmlns:a16="http://schemas.microsoft.com/office/drawing/2014/main" xmlns="" id="{BB64A515-CA6D-4C91-8C30-63C24B69E5D3}"/>
              </a:ext>
            </a:extLst>
          </p:cNvPr>
          <p:cNvSpPr/>
          <p:nvPr/>
        </p:nvSpPr>
        <p:spPr>
          <a:xfrm flipH="1">
            <a:off x="7103811" y="2896036"/>
            <a:ext cx="5088190" cy="3961965"/>
          </a:xfrm>
          <a:custGeom>
            <a:avLst/>
            <a:gdLst>
              <a:gd name="connsiteX0" fmla="*/ 3828202 w 5088190"/>
              <a:gd name="connsiteY0" fmla="*/ 0 h 3961965"/>
              <a:gd name="connsiteX1" fmla="*/ 2 w 5088190"/>
              <a:gd name="connsiteY1" fmla="*/ 292436 h 3961965"/>
              <a:gd name="connsiteX2" fmla="*/ 184789 w 5088190"/>
              <a:gd name="connsiteY2" fmla="*/ 300390 h 3961965"/>
              <a:gd name="connsiteX3" fmla="*/ 1 w 5088190"/>
              <a:gd name="connsiteY3" fmla="*/ 300390 h 3961965"/>
              <a:gd name="connsiteX4" fmla="*/ 1 w 5088190"/>
              <a:gd name="connsiteY4" fmla="*/ 369679 h 3961965"/>
              <a:gd name="connsiteX5" fmla="*/ 0 w 5088190"/>
              <a:gd name="connsiteY5" fmla="*/ 369679 h 3961965"/>
              <a:gd name="connsiteX6" fmla="*/ 0 w 5088190"/>
              <a:gd name="connsiteY6" fmla="*/ 3961965 h 3961965"/>
              <a:gd name="connsiteX7" fmla="*/ 2912268 w 5088190"/>
              <a:gd name="connsiteY7" fmla="*/ 3961965 h 3961965"/>
              <a:gd name="connsiteX8" fmla="*/ 4696027 w 5088190"/>
              <a:gd name="connsiteY8" fmla="*/ 2787913 h 3961965"/>
              <a:gd name="connsiteX9" fmla="*/ 5088190 w 5088190"/>
              <a:gd name="connsiteY9" fmla="*/ 1117075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90" h="3961965">
                <a:moveTo>
                  <a:pt x="3828202" y="0"/>
                </a:moveTo>
                <a:lnTo>
                  <a:pt x="2" y="292436"/>
                </a:lnTo>
                <a:lnTo>
                  <a:pt x="184789" y="300390"/>
                </a:lnTo>
                <a:lnTo>
                  <a:pt x="1" y="300390"/>
                </a:lnTo>
                <a:lnTo>
                  <a:pt x="1" y="369679"/>
                </a:lnTo>
                <a:lnTo>
                  <a:pt x="0" y="369679"/>
                </a:lnTo>
                <a:lnTo>
                  <a:pt x="0" y="3961965"/>
                </a:lnTo>
                <a:lnTo>
                  <a:pt x="2912268" y="3961965"/>
                </a:lnTo>
                <a:lnTo>
                  <a:pt x="4696027" y="2787913"/>
                </a:lnTo>
                <a:lnTo>
                  <a:pt x="5088190" y="1117075"/>
                </a:lnTo>
                <a:close/>
              </a:path>
            </a:pathLst>
          </a:custGeom>
          <a:gradFill flip="none" rotWithShape="1">
            <a:gsLst>
              <a:gs pos="0">
                <a:srgbClr val="5E4986"/>
              </a:gs>
              <a:gs pos="100000">
                <a:srgbClr val="7C65AB"/>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pic>
        <p:nvPicPr>
          <p:cNvPr id="38" name="Graphic 37" descr="Download from cloud">
            <a:extLst>
              <a:ext uri="{FF2B5EF4-FFF2-40B4-BE49-F238E27FC236}">
                <a16:creationId xmlns:a16="http://schemas.microsoft.com/office/drawing/2014/main" xmlns="" id="{EDB7E05C-C0CE-4E61-BCCF-9BC8F289D9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658032" y="2256125"/>
            <a:ext cx="540000" cy="540000"/>
          </a:xfrm>
          <a:prstGeom prst="rect">
            <a:avLst/>
          </a:prstGeom>
        </p:spPr>
      </p:pic>
      <p:pic>
        <p:nvPicPr>
          <p:cNvPr id="40" name="Graphic 39" descr="Link">
            <a:extLst>
              <a:ext uri="{FF2B5EF4-FFF2-40B4-BE49-F238E27FC236}">
                <a16:creationId xmlns:a16="http://schemas.microsoft.com/office/drawing/2014/main" xmlns="" id="{170680AD-9D01-4DAF-A772-73020469B3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02838" y="2138376"/>
            <a:ext cx="540000" cy="540000"/>
          </a:xfrm>
          <a:prstGeom prst="rect">
            <a:avLst/>
          </a:prstGeom>
        </p:spPr>
      </p:pic>
      <p:pic>
        <p:nvPicPr>
          <p:cNvPr id="42" name="Graphic 41" descr="Network">
            <a:extLst>
              <a:ext uri="{FF2B5EF4-FFF2-40B4-BE49-F238E27FC236}">
                <a16:creationId xmlns:a16="http://schemas.microsoft.com/office/drawing/2014/main" xmlns="" id="{A3762D53-1EF4-450C-B77E-DA6E05E41C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296680" y="3787178"/>
            <a:ext cx="540000" cy="540000"/>
          </a:xfrm>
          <a:prstGeom prst="rect">
            <a:avLst/>
          </a:prstGeom>
        </p:spPr>
      </p:pic>
      <p:pic>
        <p:nvPicPr>
          <p:cNvPr id="44" name="Graphic 43" descr="Share">
            <a:extLst>
              <a:ext uri="{FF2B5EF4-FFF2-40B4-BE49-F238E27FC236}">
                <a16:creationId xmlns:a16="http://schemas.microsoft.com/office/drawing/2014/main" xmlns="" id="{504D8D88-FB58-4636-92C8-811C257A59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353190" y="3891857"/>
            <a:ext cx="540000" cy="540000"/>
          </a:xfrm>
          <a:prstGeom prst="rect">
            <a:avLst/>
          </a:prstGeom>
        </p:spPr>
      </p:pic>
      <p:pic>
        <p:nvPicPr>
          <p:cNvPr id="46" name="Graphic 45" descr="Lightbulb">
            <a:extLst>
              <a:ext uri="{FF2B5EF4-FFF2-40B4-BE49-F238E27FC236}">
                <a16:creationId xmlns:a16="http://schemas.microsoft.com/office/drawing/2014/main" xmlns="" id="{EF4AE33F-3E21-41EF-91F2-8CD8A338439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826000" y="4877018"/>
            <a:ext cx="540000" cy="540000"/>
          </a:xfrm>
          <a:prstGeom prst="rect">
            <a:avLst/>
          </a:prstGeom>
        </p:spPr>
      </p:pic>
      <p:grpSp>
        <p:nvGrpSpPr>
          <p:cNvPr id="49" name="Group 48">
            <a:extLst>
              <a:ext uri="{FF2B5EF4-FFF2-40B4-BE49-F238E27FC236}">
                <a16:creationId xmlns:a16="http://schemas.microsoft.com/office/drawing/2014/main" xmlns="" id="{3CDE1CCD-7E01-499D-AB0D-70780945FCC8}"/>
              </a:ext>
            </a:extLst>
          </p:cNvPr>
          <p:cNvGrpSpPr/>
          <p:nvPr/>
        </p:nvGrpSpPr>
        <p:grpSpPr>
          <a:xfrm>
            <a:off x="239045" y="426163"/>
            <a:ext cx="5067636" cy="2474341"/>
            <a:chOff x="666750" y="685800"/>
            <a:chExt cx="4610100" cy="2474341"/>
          </a:xfrm>
        </p:grpSpPr>
        <p:sp>
          <p:nvSpPr>
            <p:cNvPr id="47" name="TextBox 46">
              <a:extLst>
                <a:ext uri="{FF2B5EF4-FFF2-40B4-BE49-F238E27FC236}">
                  <a16:creationId xmlns:a16="http://schemas.microsoft.com/office/drawing/2014/main" xmlns="" id="{B6602E26-58C0-4729-8179-601CB6C66BAC}"/>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Nexa Bold" panose="02000000000000000000" pitchFamily="50" charset="0"/>
                </a:rPr>
                <a:t>LẬP LUẬN, SUY DIỄN TỰ ĐỘNG</a:t>
              </a:r>
              <a:endParaRPr lang="en-IN" sz="2000" b="1" dirty="0">
                <a:solidFill>
                  <a:srgbClr val="002060"/>
                </a:solidFill>
                <a:latin typeface="Nexa Bold" panose="02000000000000000000" pitchFamily="50" charset="0"/>
              </a:endParaRPr>
            </a:p>
          </p:txBody>
        </p:sp>
        <p:sp>
          <p:nvSpPr>
            <p:cNvPr id="48" name="TextBox 47">
              <a:extLst>
                <a:ext uri="{FF2B5EF4-FFF2-40B4-BE49-F238E27FC236}">
                  <a16:creationId xmlns:a16="http://schemas.microsoft.com/office/drawing/2014/main" xmlns="" id="{4895479F-D6FB-40D7-928B-2E9690EB4851}"/>
                </a:ext>
              </a:extLst>
            </p:cNvPr>
            <p:cNvSpPr txBox="1"/>
            <p:nvPr/>
          </p:nvSpPr>
          <p:spPr>
            <a:xfrm>
              <a:off x="666750" y="1221149"/>
              <a:ext cx="4610100" cy="1938992"/>
            </a:xfrm>
            <a:prstGeom prst="rect">
              <a:avLst/>
            </a:prstGeom>
            <a:noFill/>
          </p:spPr>
          <p:txBody>
            <a:bodyPr wrap="square" rtlCol="0">
              <a:spAutoFit/>
            </a:bodyPr>
            <a:lstStyle/>
            <a:p>
              <a:pPr algn="just"/>
              <a:r>
                <a:rPr lang="vi-VN" sz="2000" spc="300" dirty="0">
                  <a:solidFill>
                    <a:prstClr val="white"/>
                  </a:solidFill>
                </a:rPr>
                <a:t>Lập luận là suy diễn logic, dùng để </a:t>
              </a:r>
              <a:r>
                <a:rPr lang="vi-VN" sz="2000" spc="300" dirty="0" smtClean="0">
                  <a:solidFill>
                    <a:prstClr val="white"/>
                  </a:solidFill>
                </a:rPr>
                <a:t>chỉ</a:t>
              </a:r>
              <a:r>
                <a:rPr lang="en-US" sz="2000" spc="300" dirty="0">
                  <a:solidFill>
                    <a:prstClr val="white"/>
                  </a:solidFill>
                </a:rPr>
                <a:t> </a:t>
              </a:r>
              <a:r>
                <a:rPr lang="vi-VN" sz="2000" spc="300" dirty="0" smtClean="0">
                  <a:solidFill>
                    <a:prstClr val="white"/>
                  </a:solidFill>
                </a:rPr>
                <a:t>một </a:t>
              </a:r>
              <a:r>
                <a:rPr lang="vi-VN" sz="2000" spc="300" dirty="0">
                  <a:solidFill>
                    <a:prstClr val="white"/>
                  </a:solidFill>
                </a:rPr>
                <a:t>tiến trình rút ra kết luận (tri thức mới) từ những giả thiết đã cho (được biểu </a:t>
              </a:r>
              <a:r>
                <a:rPr lang="vi-VN" sz="2000" spc="300" dirty="0" smtClean="0">
                  <a:solidFill>
                    <a:prstClr val="white"/>
                  </a:solidFill>
                </a:rPr>
                <a:t>diễn</a:t>
              </a:r>
              <a:r>
                <a:rPr lang="en-US" sz="2000" spc="300" dirty="0" smtClean="0">
                  <a:solidFill>
                    <a:prstClr val="white"/>
                  </a:solidFill>
                </a:rPr>
                <a:t> </a:t>
              </a:r>
              <a:r>
                <a:rPr lang="vi-VN" sz="2000" spc="300" dirty="0" smtClean="0">
                  <a:solidFill>
                    <a:prstClr val="white"/>
                  </a:solidFill>
                </a:rPr>
                <a:t>dưới </a:t>
              </a:r>
              <a:r>
                <a:rPr lang="vi-VN" sz="2000" spc="300" dirty="0">
                  <a:solidFill>
                    <a:prstClr val="white"/>
                  </a:solidFill>
                </a:rPr>
                <a:t>dạng cơ sở tri thức)</a:t>
              </a:r>
              <a:endParaRPr lang="en-IN" sz="2000" spc="300" dirty="0">
                <a:solidFill>
                  <a:prstClr val="white"/>
                </a:solidFill>
              </a:endParaRPr>
            </a:p>
          </p:txBody>
        </p:sp>
      </p:grpSp>
      <p:grpSp>
        <p:nvGrpSpPr>
          <p:cNvPr id="50" name="Group 49">
            <a:extLst>
              <a:ext uri="{FF2B5EF4-FFF2-40B4-BE49-F238E27FC236}">
                <a16:creationId xmlns:a16="http://schemas.microsoft.com/office/drawing/2014/main" xmlns="" id="{5CCF7E0D-40E9-4C7F-A00E-18EE259C5EBD}"/>
              </a:ext>
            </a:extLst>
          </p:cNvPr>
          <p:cNvGrpSpPr/>
          <p:nvPr/>
        </p:nvGrpSpPr>
        <p:grpSpPr>
          <a:xfrm>
            <a:off x="6833810" y="369895"/>
            <a:ext cx="5358189" cy="2004954"/>
            <a:chOff x="666750" y="685800"/>
            <a:chExt cx="4610100" cy="2004954"/>
          </a:xfrm>
        </p:grpSpPr>
        <p:sp>
          <p:nvSpPr>
            <p:cNvPr id="51" name="TextBox 50">
              <a:extLst>
                <a:ext uri="{FF2B5EF4-FFF2-40B4-BE49-F238E27FC236}">
                  <a16:creationId xmlns:a16="http://schemas.microsoft.com/office/drawing/2014/main" xmlns="" id="{34F14D6D-37DB-4BF4-870B-468976623504}"/>
                </a:ext>
              </a:extLst>
            </p:cNvPr>
            <p:cNvSpPr txBox="1"/>
            <p:nvPr/>
          </p:nvSpPr>
          <p:spPr>
            <a:xfrm>
              <a:off x="666750" y="685800"/>
              <a:ext cx="4421440" cy="400110"/>
            </a:xfrm>
            <a:prstGeom prst="rect">
              <a:avLst/>
            </a:prstGeom>
            <a:noFill/>
          </p:spPr>
          <p:txBody>
            <a:bodyPr wrap="square" rtlCol="0">
              <a:spAutoFit/>
            </a:bodyPr>
            <a:lstStyle/>
            <a:p>
              <a:r>
                <a:rPr lang="en-IN" sz="2000" b="1" spc="600" dirty="0" smtClean="0">
                  <a:latin typeface="Nexa Bold" panose="02000000000000000000" pitchFamily="50" charset="0"/>
                </a:rPr>
                <a:t>BIỂU DIỄN TRI THỨC</a:t>
              </a:r>
              <a:endParaRPr lang="en-IN" sz="2000" b="1" spc="600" dirty="0">
                <a:latin typeface="Nexa Bold" panose="02000000000000000000" pitchFamily="50" charset="0"/>
              </a:endParaRPr>
            </a:p>
          </p:txBody>
        </p:sp>
        <p:sp>
          <p:nvSpPr>
            <p:cNvPr id="52" name="TextBox 51">
              <a:extLst>
                <a:ext uri="{FF2B5EF4-FFF2-40B4-BE49-F238E27FC236}">
                  <a16:creationId xmlns:a16="http://schemas.microsoft.com/office/drawing/2014/main" xmlns="" id="{A4576969-6EB8-4DA9-B70C-791817B7C1CC}"/>
                </a:ext>
              </a:extLst>
            </p:cNvPr>
            <p:cNvSpPr txBox="1"/>
            <p:nvPr/>
          </p:nvSpPr>
          <p:spPr>
            <a:xfrm>
              <a:off x="666750" y="1059538"/>
              <a:ext cx="4610100" cy="1631216"/>
            </a:xfrm>
            <a:prstGeom prst="rect">
              <a:avLst/>
            </a:prstGeom>
            <a:noFill/>
          </p:spPr>
          <p:txBody>
            <a:bodyPr wrap="square" rtlCol="0">
              <a:spAutoFit/>
            </a:bodyPr>
            <a:lstStyle/>
            <a:p>
              <a:pPr algn="just"/>
              <a:r>
                <a:rPr lang="vi-VN" sz="2000" spc="300" dirty="0">
                  <a:solidFill>
                    <a:prstClr val="white"/>
                  </a:solidFill>
                </a:rPr>
                <a:t>Một ngôn ngữ biểu diễn tri </a:t>
              </a:r>
              <a:r>
                <a:rPr lang="vi-VN" sz="2000" spc="300" dirty="0" smtClean="0">
                  <a:solidFill>
                    <a:prstClr val="white"/>
                  </a:solidFill>
                </a:rPr>
                <a:t>thức</a:t>
              </a:r>
              <a:r>
                <a:rPr lang="en-US" sz="2000" spc="300" dirty="0" smtClean="0">
                  <a:solidFill>
                    <a:prstClr val="white"/>
                  </a:solidFill>
                </a:rPr>
                <a:t> </a:t>
              </a:r>
              <a:r>
                <a:rPr lang="vi-VN" sz="2000" spc="300" dirty="0" smtClean="0">
                  <a:solidFill>
                    <a:prstClr val="white"/>
                  </a:solidFill>
                </a:rPr>
                <a:t>được </a:t>
              </a:r>
              <a:r>
                <a:rPr lang="vi-VN" sz="2000" spc="300" dirty="0">
                  <a:solidFill>
                    <a:prstClr val="white"/>
                  </a:solidFill>
                </a:rPr>
                <a:t>đánh giá là “tốt” nếu nó có tính biểu đạt cao và các tính hiệu quả của thuật </a:t>
              </a:r>
              <a:r>
                <a:rPr lang="vi-VN" sz="2000" spc="300" dirty="0" smtClean="0">
                  <a:solidFill>
                    <a:prstClr val="white"/>
                  </a:solidFill>
                </a:rPr>
                <a:t>toán</a:t>
              </a:r>
              <a:r>
                <a:rPr lang="en-US" sz="2000" spc="300" dirty="0" smtClean="0">
                  <a:solidFill>
                    <a:prstClr val="white"/>
                  </a:solidFill>
                </a:rPr>
                <a:t> </a:t>
              </a:r>
              <a:r>
                <a:rPr lang="vi-VN" sz="2000" spc="300" dirty="0" smtClean="0">
                  <a:solidFill>
                    <a:prstClr val="white"/>
                  </a:solidFill>
                </a:rPr>
                <a:t>lập </a:t>
              </a:r>
              <a:r>
                <a:rPr lang="vi-VN" sz="2000" spc="300" dirty="0">
                  <a:solidFill>
                    <a:prstClr val="white"/>
                  </a:solidFill>
                </a:rPr>
                <a:t>luận trên ngôn ngữ </a:t>
              </a:r>
              <a:r>
                <a:rPr lang="vi-VN" sz="2000" spc="300" dirty="0" smtClean="0">
                  <a:solidFill>
                    <a:prstClr val="white"/>
                  </a:solidFill>
                </a:rPr>
                <a:t>đó</a:t>
              </a:r>
              <a:r>
                <a:rPr lang="en-US" sz="2000" spc="300" dirty="0" smtClean="0">
                  <a:solidFill>
                    <a:prstClr val="white"/>
                  </a:solidFill>
                </a:rPr>
                <a:t>.</a:t>
              </a:r>
              <a:endParaRPr lang="en-IN" sz="2000" spc="300" dirty="0">
                <a:solidFill>
                  <a:prstClr val="white"/>
                </a:solidFill>
              </a:endParaRPr>
            </a:p>
          </p:txBody>
        </p:sp>
      </p:grpSp>
      <p:grpSp>
        <p:nvGrpSpPr>
          <p:cNvPr id="53" name="Group 52">
            <a:extLst>
              <a:ext uri="{FF2B5EF4-FFF2-40B4-BE49-F238E27FC236}">
                <a16:creationId xmlns:a16="http://schemas.microsoft.com/office/drawing/2014/main" xmlns="" id="{4536DEBB-3B80-4C84-BE50-4EC33D23793F}"/>
              </a:ext>
            </a:extLst>
          </p:cNvPr>
          <p:cNvGrpSpPr/>
          <p:nvPr/>
        </p:nvGrpSpPr>
        <p:grpSpPr>
          <a:xfrm>
            <a:off x="184760" y="3448907"/>
            <a:ext cx="4114145" cy="3340559"/>
            <a:chOff x="666750" y="685800"/>
            <a:chExt cx="4610100" cy="3340559"/>
          </a:xfrm>
        </p:grpSpPr>
        <p:sp>
          <p:nvSpPr>
            <p:cNvPr id="54" name="TextBox 53">
              <a:extLst>
                <a:ext uri="{FF2B5EF4-FFF2-40B4-BE49-F238E27FC236}">
                  <a16:creationId xmlns:a16="http://schemas.microsoft.com/office/drawing/2014/main" xmlns="" id="{D398BAEE-EAE9-48CC-BCDD-FD3EE27684D4}"/>
                </a:ext>
              </a:extLst>
            </p:cNvPr>
            <p:cNvSpPr txBox="1"/>
            <p:nvPr/>
          </p:nvSpPr>
          <p:spPr>
            <a:xfrm>
              <a:off x="666750" y="685800"/>
              <a:ext cx="4421440" cy="400110"/>
            </a:xfrm>
            <a:prstGeom prst="rect">
              <a:avLst/>
            </a:prstGeom>
            <a:noFill/>
          </p:spPr>
          <p:txBody>
            <a:bodyPr wrap="square" rtlCol="0">
              <a:spAutoFit/>
            </a:bodyPr>
            <a:lstStyle/>
            <a:p>
              <a:r>
                <a:rPr lang="en-IN" sz="2000" b="1" dirty="0" smtClean="0">
                  <a:solidFill>
                    <a:srgbClr val="002060"/>
                  </a:solidFill>
                  <a:latin typeface="Nexa Bold" panose="02000000000000000000" pitchFamily="50" charset="0"/>
                </a:rPr>
                <a:t>HỆ CHUYÊN GIA</a:t>
              </a:r>
              <a:endParaRPr lang="en-IN" sz="2000" b="1" dirty="0">
                <a:solidFill>
                  <a:srgbClr val="002060"/>
                </a:solidFill>
                <a:latin typeface="Nexa Bold" panose="02000000000000000000" pitchFamily="50" charset="0"/>
              </a:endParaRPr>
            </a:p>
          </p:txBody>
        </p:sp>
        <p:sp>
          <p:nvSpPr>
            <p:cNvPr id="55" name="TextBox 54">
              <a:extLst>
                <a:ext uri="{FF2B5EF4-FFF2-40B4-BE49-F238E27FC236}">
                  <a16:creationId xmlns:a16="http://schemas.microsoft.com/office/drawing/2014/main" xmlns="" id="{CE6E609B-6AA3-4BE4-9B16-3337CAF7B437}"/>
                </a:ext>
              </a:extLst>
            </p:cNvPr>
            <p:cNvSpPr txBox="1"/>
            <p:nvPr/>
          </p:nvSpPr>
          <p:spPr>
            <a:xfrm>
              <a:off x="666750" y="1164037"/>
              <a:ext cx="4610100" cy="2862322"/>
            </a:xfrm>
            <a:prstGeom prst="rect">
              <a:avLst/>
            </a:prstGeom>
            <a:noFill/>
          </p:spPr>
          <p:txBody>
            <a:bodyPr wrap="square" rtlCol="0">
              <a:spAutoFit/>
            </a:bodyPr>
            <a:lstStyle/>
            <a:p>
              <a:pPr algn="just"/>
              <a:r>
                <a:rPr lang="vi-VN" sz="2000" spc="300" dirty="0" smtClean="0">
                  <a:solidFill>
                    <a:prstClr val="white"/>
                  </a:solidFill>
                </a:rPr>
                <a:t>Cung cấp </a:t>
              </a:r>
              <a:r>
                <a:rPr lang="vi-VN" sz="2000" spc="300" dirty="0">
                  <a:solidFill>
                    <a:prstClr val="white"/>
                  </a:solidFill>
                </a:rPr>
                <a:t>các hệ thống có khả năng suy luận để đưa ra những </a:t>
              </a:r>
              <a:r>
                <a:rPr lang="vi-VN" sz="2000" spc="300" dirty="0" smtClean="0">
                  <a:solidFill>
                    <a:prstClr val="white"/>
                  </a:solidFill>
                </a:rPr>
                <a:t>kết</a:t>
              </a:r>
              <a:r>
                <a:rPr lang="en-US" sz="2000" spc="300" dirty="0" smtClean="0">
                  <a:solidFill>
                    <a:prstClr val="white"/>
                  </a:solidFill>
                </a:rPr>
                <a:t> </a:t>
              </a:r>
              <a:r>
                <a:rPr lang="vi-VN" sz="2000" spc="300" dirty="0" smtClean="0">
                  <a:solidFill>
                    <a:prstClr val="white"/>
                  </a:solidFill>
                </a:rPr>
                <a:t>luận</a:t>
              </a:r>
              <a:r>
                <a:rPr lang="en-US" sz="2000" spc="300" dirty="0" smtClean="0">
                  <a:solidFill>
                    <a:prstClr val="white"/>
                  </a:solidFill>
                </a:rPr>
                <a:t>. </a:t>
              </a:r>
              <a:r>
                <a:rPr lang="vi-VN" sz="2000" spc="300" dirty="0">
                  <a:solidFill>
                    <a:prstClr val="white"/>
                  </a:solidFill>
                </a:rPr>
                <a:t>Có rất nhiều hệ chuyên gia nổi tiếng như các </a:t>
              </a:r>
              <a:r>
                <a:rPr lang="vi-VN" sz="2000" spc="300" dirty="0" smtClean="0">
                  <a:solidFill>
                    <a:prstClr val="white"/>
                  </a:solidFill>
                </a:rPr>
                <a:t>hệ</a:t>
              </a:r>
              <a:r>
                <a:rPr lang="en-US" sz="2000" spc="300" dirty="0" smtClean="0">
                  <a:solidFill>
                    <a:prstClr val="white"/>
                  </a:solidFill>
                </a:rPr>
                <a:t> </a:t>
              </a:r>
              <a:r>
                <a:rPr lang="vi-VN" sz="2000" spc="300" dirty="0" smtClean="0">
                  <a:solidFill>
                    <a:prstClr val="white"/>
                  </a:solidFill>
                </a:rPr>
                <a:t>chuyên </a:t>
              </a:r>
              <a:r>
                <a:rPr lang="vi-VN" sz="2000" spc="300" dirty="0">
                  <a:solidFill>
                    <a:prstClr val="white"/>
                  </a:solidFill>
                </a:rPr>
                <a:t>gia y học MYCIN, đoán nhận cấu trúc phân tử từ công thức hóa học </a:t>
              </a:r>
            </a:p>
            <a:p>
              <a:pPr algn="just"/>
              <a:r>
                <a:rPr lang="vi-VN" sz="2000" spc="300" dirty="0">
                  <a:solidFill>
                    <a:prstClr val="white"/>
                  </a:solidFill>
                </a:rPr>
                <a:t>DENDRAL</a:t>
              </a:r>
              <a:endParaRPr lang="en-IN" sz="2000" spc="300" dirty="0">
                <a:solidFill>
                  <a:prstClr val="white"/>
                </a:solidFill>
              </a:endParaRPr>
            </a:p>
          </p:txBody>
        </p:sp>
      </p:grpSp>
      <p:grpSp>
        <p:nvGrpSpPr>
          <p:cNvPr id="56" name="Group 55">
            <a:extLst>
              <a:ext uri="{FF2B5EF4-FFF2-40B4-BE49-F238E27FC236}">
                <a16:creationId xmlns:a16="http://schemas.microsoft.com/office/drawing/2014/main" xmlns="" id="{13131EA9-4159-494D-B952-E3723A530C85}"/>
              </a:ext>
            </a:extLst>
          </p:cNvPr>
          <p:cNvGrpSpPr/>
          <p:nvPr/>
        </p:nvGrpSpPr>
        <p:grpSpPr>
          <a:xfrm>
            <a:off x="8046289" y="3448907"/>
            <a:ext cx="4114145" cy="2812678"/>
            <a:chOff x="666750" y="685800"/>
            <a:chExt cx="4610100" cy="2812678"/>
          </a:xfrm>
        </p:grpSpPr>
        <p:sp>
          <p:nvSpPr>
            <p:cNvPr id="57" name="TextBox 56">
              <a:extLst>
                <a:ext uri="{FF2B5EF4-FFF2-40B4-BE49-F238E27FC236}">
                  <a16:creationId xmlns:a16="http://schemas.microsoft.com/office/drawing/2014/main" xmlns="" id="{C1303E31-465D-4F51-BA53-6D2A306BE3CD}"/>
                </a:ext>
              </a:extLst>
            </p:cNvPr>
            <p:cNvSpPr txBox="1"/>
            <p:nvPr/>
          </p:nvSpPr>
          <p:spPr>
            <a:xfrm>
              <a:off x="666750" y="685800"/>
              <a:ext cx="4421440" cy="400110"/>
            </a:xfrm>
            <a:prstGeom prst="rect">
              <a:avLst/>
            </a:prstGeom>
            <a:noFill/>
          </p:spPr>
          <p:txBody>
            <a:bodyPr wrap="square" rtlCol="0">
              <a:spAutoFit/>
            </a:bodyPr>
            <a:lstStyle/>
            <a:p>
              <a:r>
                <a:rPr lang="en-IN" sz="2000" b="1" dirty="0" err="1">
                  <a:solidFill>
                    <a:srgbClr val="002060"/>
                  </a:solidFill>
                  <a:latin typeface="Nexa Bold" panose="02000000000000000000" pitchFamily="50" charset="0"/>
                </a:rPr>
                <a:t>Xử</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lý</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ngôn</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ngữ</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tự</a:t>
              </a:r>
              <a:r>
                <a:rPr lang="en-IN" sz="2000" b="1" dirty="0">
                  <a:solidFill>
                    <a:srgbClr val="002060"/>
                  </a:solidFill>
                  <a:latin typeface="Nexa Bold" panose="02000000000000000000" pitchFamily="50" charset="0"/>
                </a:rPr>
                <a:t> </a:t>
              </a:r>
              <a:r>
                <a:rPr lang="en-IN" sz="2000" b="1" dirty="0" err="1">
                  <a:solidFill>
                    <a:srgbClr val="002060"/>
                  </a:solidFill>
                  <a:latin typeface="Nexa Bold" panose="02000000000000000000" pitchFamily="50" charset="0"/>
                </a:rPr>
                <a:t>nhiên</a:t>
              </a:r>
              <a:endParaRPr lang="en-IN" sz="2000" b="1" dirty="0">
                <a:solidFill>
                  <a:srgbClr val="002060"/>
                </a:solidFill>
                <a:latin typeface="Nexa Bold" panose="02000000000000000000" pitchFamily="50" charset="0"/>
              </a:endParaRPr>
            </a:p>
          </p:txBody>
        </p:sp>
        <p:sp>
          <p:nvSpPr>
            <p:cNvPr id="58" name="TextBox 57">
              <a:extLst>
                <a:ext uri="{FF2B5EF4-FFF2-40B4-BE49-F238E27FC236}">
                  <a16:creationId xmlns:a16="http://schemas.microsoft.com/office/drawing/2014/main" xmlns="" id="{956F8BE2-7F22-462B-92BC-C0AC348560C5}"/>
                </a:ext>
              </a:extLst>
            </p:cNvPr>
            <p:cNvSpPr txBox="1"/>
            <p:nvPr/>
          </p:nvSpPr>
          <p:spPr>
            <a:xfrm>
              <a:off x="666750" y="1251709"/>
              <a:ext cx="4610100" cy="2246769"/>
            </a:xfrm>
            <a:prstGeom prst="rect">
              <a:avLst/>
            </a:prstGeom>
            <a:noFill/>
          </p:spPr>
          <p:txBody>
            <a:bodyPr wrap="square" rtlCol="0">
              <a:spAutoFit/>
            </a:bodyPr>
            <a:lstStyle/>
            <a:p>
              <a:pPr algn="just"/>
              <a:r>
                <a:rPr lang="en-US" sz="2000" spc="300" dirty="0" smtClean="0">
                  <a:solidFill>
                    <a:prstClr val="white"/>
                  </a:solidFill>
                </a:rPr>
                <a:t>T</a:t>
              </a:r>
              <a:r>
                <a:rPr lang="vi-VN" sz="2000" spc="300" dirty="0" smtClean="0">
                  <a:solidFill>
                    <a:prstClr val="white"/>
                  </a:solidFill>
                </a:rPr>
                <a:t>ập </a:t>
              </a:r>
              <a:r>
                <a:rPr lang="vi-VN" sz="2000" spc="300" dirty="0">
                  <a:solidFill>
                    <a:prstClr val="white"/>
                  </a:solidFill>
                </a:rPr>
                <a:t>trung vào các ứng dụng trên </a:t>
              </a:r>
              <a:r>
                <a:rPr lang="vi-VN" sz="2000" spc="300" dirty="0" smtClean="0">
                  <a:solidFill>
                    <a:prstClr val="white"/>
                  </a:solidFill>
                </a:rPr>
                <a:t>ngôn</a:t>
              </a:r>
              <a:r>
                <a:rPr lang="en-US" sz="2000" spc="300" dirty="0" smtClean="0">
                  <a:solidFill>
                    <a:prstClr val="white"/>
                  </a:solidFill>
                </a:rPr>
                <a:t> </a:t>
              </a:r>
              <a:r>
                <a:rPr lang="vi-VN" sz="2000" spc="300" dirty="0" smtClean="0">
                  <a:solidFill>
                    <a:prstClr val="white"/>
                  </a:solidFill>
                </a:rPr>
                <a:t>ngữ </a:t>
              </a:r>
              <a:r>
                <a:rPr lang="vi-VN" sz="2000" spc="300" dirty="0">
                  <a:solidFill>
                    <a:prstClr val="white"/>
                  </a:solidFill>
                </a:rPr>
                <a:t>của con người. Các ứng dụng trong nhận dạng tiếng nói, nhận dạng chữ viết, </a:t>
              </a:r>
              <a:r>
                <a:rPr lang="vi-VN" sz="2000" spc="300" dirty="0" smtClean="0">
                  <a:solidFill>
                    <a:prstClr val="white"/>
                  </a:solidFill>
                </a:rPr>
                <a:t>dịch</a:t>
              </a:r>
              <a:r>
                <a:rPr lang="en-US" sz="2000" spc="300" dirty="0" smtClean="0">
                  <a:solidFill>
                    <a:prstClr val="white"/>
                  </a:solidFill>
                </a:rPr>
                <a:t> </a:t>
              </a:r>
              <a:r>
                <a:rPr lang="vi-VN" sz="2000" spc="300" dirty="0" smtClean="0">
                  <a:solidFill>
                    <a:prstClr val="white"/>
                  </a:solidFill>
                </a:rPr>
                <a:t>tự </a:t>
              </a:r>
              <a:r>
                <a:rPr lang="vi-VN" sz="2000" spc="300" dirty="0">
                  <a:solidFill>
                    <a:prstClr val="white"/>
                  </a:solidFill>
                </a:rPr>
                <a:t>động, tìm kiếm thông </a:t>
              </a:r>
              <a:r>
                <a:rPr lang="vi-VN" sz="2000" spc="300" dirty="0" smtClean="0">
                  <a:solidFill>
                    <a:prstClr val="white"/>
                  </a:solidFill>
                </a:rPr>
                <a:t>ti</a:t>
              </a:r>
              <a:r>
                <a:rPr lang="en-US" sz="2000" spc="300" dirty="0" smtClean="0">
                  <a:solidFill>
                    <a:prstClr val="white"/>
                  </a:solidFill>
                </a:rPr>
                <a:t>n.</a:t>
              </a:r>
              <a:endParaRPr lang="en-IN" sz="2000" spc="300" dirty="0">
                <a:solidFill>
                  <a:prstClr val="white"/>
                </a:solidFill>
              </a:endParaRPr>
            </a:p>
          </p:txBody>
        </p:sp>
      </p:grpSp>
      <p:grpSp>
        <p:nvGrpSpPr>
          <p:cNvPr id="59" name="Group 58">
            <a:extLst>
              <a:ext uri="{FF2B5EF4-FFF2-40B4-BE49-F238E27FC236}">
                <a16:creationId xmlns:a16="http://schemas.microsoft.com/office/drawing/2014/main" xmlns="" id="{77D6DAAB-05C0-44D3-8D91-4F0D9169960C}"/>
              </a:ext>
            </a:extLst>
          </p:cNvPr>
          <p:cNvGrpSpPr/>
          <p:nvPr/>
        </p:nvGrpSpPr>
        <p:grpSpPr>
          <a:xfrm>
            <a:off x="4375541" y="5597041"/>
            <a:ext cx="3549260" cy="1293770"/>
            <a:chOff x="666750" y="685800"/>
            <a:chExt cx="4610100" cy="1293770"/>
          </a:xfrm>
        </p:grpSpPr>
        <p:sp>
          <p:nvSpPr>
            <p:cNvPr id="60" name="TextBox 59">
              <a:extLst>
                <a:ext uri="{FF2B5EF4-FFF2-40B4-BE49-F238E27FC236}">
                  <a16:creationId xmlns:a16="http://schemas.microsoft.com/office/drawing/2014/main" xmlns="" id="{C0137D99-A816-435B-8494-227734602600}"/>
                </a:ext>
              </a:extLst>
            </p:cNvPr>
            <p:cNvSpPr txBox="1"/>
            <p:nvPr/>
          </p:nvSpPr>
          <p:spPr>
            <a:xfrm>
              <a:off x="666750" y="685800"/>
              <a:ext cx="4421440" cy="400110"/>
            </a:xfrm>
            <a:prstGeom prst="rect">
              <a:avLst/>
            </a:prstGeom>
            <a:noFill/>
          </p:spPr>
          <p:txBody>
            <a:bodyPr wrap="square" rtlCol="0">
              <a:spAutoFit/>
            </a:bodyPr>
            <a:lstStyle/>
            <a:p>
              <a:pPr algn="ctr"/>
              <a:r>
                <a:rPr lang="en-IN" sz="2000" b="1" dirty="0">
                  <a:solidFill>
                    <a:srgbClr val="002060"/>
                  </a:solidFill>
                  <a:latin typeface="Nexa Bold" panose="02000000000000000000" pitchFamily="50" charset="0"/>
                </a:rPr>
                <a:t>HỌC MÁY</a:t>
              </a:r>
              <a:endParaRPr lang="en-IN" sz="2000" b="1" dirty="0">
                <a:solidFill>
                  <a:srgbClr val="002060"/>
                </a:solidFill>
                <a:latin typeface="Nexa Bold" panose="02000000000000000000" pitchFamily="50" charset="0"/>
              </a:endParaRPr>
            </a:p>
          </p:txBody>
        </p:sp>
        <p:sp>
          <p:nvSpPr>
            <p:cNvPr id="61" name="TextBox 60">
              <a:extLst>
                <a:ext uri="{FF2B5EF4-FFF2-40B4-BE49-F238E27FC236}">
                  <a16:creationId xmlns:a16="http://schemas.microsoft.com/office/drawing/2014/main" xmlns="" id="{0E441533-ACD9-4150-BD33-A264C5161705}"/>
                </a:ext>
              </a:extLst>
            </p:cNvPr>
            <p:cNvSpPr txBox="1"/>
            <p:nvPr/>
          </p:nvSpPr>
          <p:spPr>
            <a:xfrm>
              <a:off x="666750" y="963907"/>
              <a:ext cx="4610100" cy="1015663"/>
            </a:xfrm>
            <a:prstGeom prst="rect">
              <a:avLst/>
            </a:prstGeom>
            <a:noFill/>
          </p:spPr>
          <p:txBody>
            <a:bodyPr wrap="square" rtlCol="0">
              <a:spAutoFit/>
            </a:bodyPr>
            <a:lstStyle/>
            <a:p>
              <a:pPr algn="ctr"/>
              <a:r>
                <a:rPr lang="en-US" sz="2000" spc="300" dirty="0" smtClean="0">
                  <a:solidFill>
                    <a:prstClr val="white"/>
                  </a:solidFill>
                </a:rPr>
                <a:t>Ứ</a:t>
              </a:r>
              <a:r>
                <a:rPr lang="vi-VN" sz="2000" spc="300" dirty="0" smtClean="0">
                  <a:solidFill>
                    <a:prstClr val="white"/>
                  </a:solidFill>
                </a:rPr>
                <a:t>ng </a:t>
              </a:r>
              <a:r>
                <a:rPr lang="vi-VN" sz="2000" spc="300" dirty="0">
                  <a:solidFill>
                    <a:prstClr val="white"/>
                  </a:solidFill>
                </a:rPr>
                <a:t>dụng </a:t>
              </a:r>
              <a:r>
                <a:rPr lang="en-US" sz="2000" spc="300" dirty="0" err="1" smtClean="0">
                  <a:solidFill>
                    <a:prstClr val="white"/>
                  </a:solidFill>
                </a:rPr>
                <a:t>cho</a:t>
              </a:r>
              <a:r>
                <a:rPr lang="vi-VN" sz="2000" spc="300" dirty="0" smtClean="0">
                  <a:solidFill>
                    <a:prstClr val="white"/>
                  </a:solidFill>
                </a:rPr>
                <a:t> </a:t>
              </a:r>
              <a:r>
                <a:rPr lang="vi-VN" sz="2000" spc="300" dirty="0">
                  <a:solidFill>
                    <a:prstClr val="white"/>
                  </a:solidFill>
                </a:rPr>
                <a:t>lĩnh vực </a:t>
              </a:r>
              <a:r>
                <a:rPr lang="en-US" sz="2000" spc="300" dirty="0" smtClean="0">
                  <a:solidFill>
                    <a:prstClr val="white"/>
                  </a:solidFill>
                </a:rPr>
                <a:t>k</a:t>
              </a:r>
              <a:r>
                <a:rPr lang="vi-VN" sz="2000" spc="300" dirty="0" smtClean="0">
                  <a:solidFill>
                    <a:prstClr val="white"/>
                  </a:solidFill>
                </a:rPr>
                <a:t>hai </a:t>
              </a:r>
              <a:r>
                <a:rPr lang="vi-VN" sz="2000" spc="300" dirty="0">
                  <a:solidFill>
                    <a:prstClr val="white"/>
                  </a:solidFill>
                </a:rPr>
                <a:t>phá dữ </a:t>
              </a:r>
              <a:r>
                <a:rPr lang="vi-VN" sz="2000" spc="300" dirty="0" smtClean="0">
                  <a:solidFill>
                    <a:prstClr val="white"/>
                  </a:solidFill>
                </a:rPr>
                <a:t>liệu,khám </a:t>
              </a:r>
              <a:r>
                <a:rPr lang="vi-VN" sz="2000" spc="300" dirty="0">
                  <a:solidFill>
                    <a:prstClr val="white"/>
                  </a:solidFill>
                </a:rPr>
                <a:t>phá </a:t>
              </a:r>
              <a:r>
                <a:rPr lang="vi-VN" sz="2000" spc="300" dirty="0" smtClean="0">
                  <a:solidFill>
                    <a:prstClr val="white"/>
                  </a:solidFill>
                </a:rPr>
                <a:t>tri</a:t>
              </a:r>
              <a:r>
                <a:rPr lang="en-US" sz="2000" spc="300" dirty="0" smtClean="0">
                  <a:solidFill>
                    <a:prstClr val="white"/>
                  </a:solidFill>
                </a:rPr>
                <a:t> </a:t>
              </a:r>
              <a:r>
                <a:rPr lang="vi-VN" sz="2000" spc="300" dirty="0" smtClean="0">
                  <a:solidFill>
                    <a:prstClr val="white"/>
                  </a:solidFill>
                </a:rPr>
                <a:t>thức</a:t>
              </a:r>
              <a:endParaRPr lang="en-IN" sz="2000" spc="300" dirty="0">
                <a:solidFill>
                  <a:prstClr val="white"/>
                </a:solidFill>
              </a:endParaRPr>
            </a:p>
          </p:txBody>
        </p:sp>
      </p:grpSp>
      <p:sp>
        <p:nvSpPr>
          <p:cNvPr id="62" name="TextBox 61">
            <a:extLst>
              <a:ext uri="{FF2B5EF4-FFF2-40B4-BE49-F238E27FC236}">
                <a16:creationId xmlns:a16="http://schemas.microsoft.com/office/drawing/2014/main" xmlns="" id="{DDF5A502-E525-43F9-A87D-D12EEC894B81}"/>
              </a:ext>
            </a:extLst>
          </p:cNvPr>
          <p:cNvSpPr txBox="1"/>
          <p:nvPr/>
        </p:nvSpPr>
        <p:spPr>
          <a:xfrm>
            <a:off x="4177280" y="3283108"/>
            <a:ext cx="3945781" cy="276999"/>
          </a:xfrm>
          <a:prstGeom prst="rect">
            <a:avLst/>
          </a:prstGeom>
          <a:noFill/>
        </p:spPr>
        <p:txBody>
          <a:bodyPr wrap="square" rtlCol="0">
            <a:spAutoFit/>
          </a:bodyPr>
          <a:lstStyle/>
          <a:p>
            <a:pPr algn="ctr"/>
            <a:r>
              <a:rPr lang="en-IN" sz="1200" spc="600" dirty="0" smtClean="0">
                <a:solidFill>
                  <a:srgbClr val="002060"/>
                </a:solidFill>
                <a:latin typeface="Nexa Bold" panose="02000000000000000000" pitchFamily="50" charset="0"/>
              </a:rPr>
              <a:t>ARTIFICIAL</a:t>
            </a:r>
            <a:endParaRPr lang="en-IN" sz="1200" spc="600" dirty="0">
              <a:solidFill>
                <a:srgbClr val="002060"/>
              </a:solidFill>
              <a:latin typeface="Nexa Bold" panose="02000000000000000000" pitchFamily="50" charset="0"/>
            </a:endParaRPr>
          </a:p>
        </p:txBody>
      </p:sp>
      <p:sp>
        <p:nvSpPr>
          <p:cNvPr id="63" name="TextBox 62">
            <a:extLst>
              <a:ext uri="{FF2B5EF4-FFF2-40B4-BE49-F238E27FC236}">
                <a16:creationId xmlns:a16="http://schemas.microsoft.com/office/drawing/2014/main" xmlns="" id="{2635B3CA-8EBE-4C9B-B685-AC52F04756DA}"/>
              </a:ext>
            </a:extLst>
          </p:cNvPr>
          <p:cNvSpPr txBox="1"/>
          <p:nvPr/>
        </p:nvSpPr>
        <p:spPr>
          <a:xfrm>
            <a:off x="4123110" y="3608490"/>
            <a:ext cx="3945781" cy="338554"/>
          </a:xfrm>
          <a:prstGeom prst="rect">
            <a:avLst/>
          </a:prstGeom>
          <a:noFill/>
        </p:spPr>
        <p:txBody>
          <a:bodyPr wrap="square" rtlCol="0">
            <a:spAutoFit/>
          </a:bodyPr>
          <a:lstStyle/>
          <a:p>
            <a:pPr algn="ctr"/>
            <a:r>
              <a:rPr lang="en-IN" sz="1600" spc="600" dirty="0" smtClean="0">
                <a:solidFill>
                  <a:srgbClr val="002060"/>
                </a:solidFill>
                <a:latin typeface="Nexa Bold" panose="02000000000000000000" pitchFamily="50" charset="0"/>
              </a:rPr>
              <a:t>INTELLIGENCE</a:t>
            </a:r>
            <a:endParaRPr lang="en-IN" sz="1600" spc="600" dirty="0">
              <a:solidFill>
                <a:srgbClr val="002060"/>
              </a:solidFill>
              <a:latin typeface="Nexa Bold" panose="02000000000000000000" pitchFamily="50" charset="0"/>
            </a:endParaRPr>
          </a:p>
        </p:txBody>
      </p:sp>
    </p:spTree>
    <p:extLst>
      <p:ext uri="{BB962C8B-B14F-4D97-AF65-F5344CB8AC3E}">
        <p14:creationId xmlns:p14="http://schemas.microsoft.com/office/powerpoint/2010/main" val="140391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8A67B9"/>
            </a:gs>
            <a:gs pos="0">
              <a:srgbClr val="00B0F0"/>
            </a:gs>
          </a:gsLst>
          <a:lin ang="18900000" scaled="1"/>
          <a:tileRect/>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xmlns="" id="{BFA04A4F-2008-49C5-B432-1E157F720888}"/>
              </a:ext>
            </a:extLst>
          </p:cNvPr>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Shape 9">
            <a:extLst>
              <a:ext uri="{FF2B5EF4-FFF2-40B4-BE49-F238E27FC236}">
                <a16:creationId xmlns:a16="http://schemas.microsoft.com/office/drawing/2014/main" xmlns="" id="{F86620D6-3538-41A7-998F-8BE8352E88EA}"/>
              </a:ext>
            </a:extLst>
          </p:cNvPr>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1" name="TextBox 10">
            <a:extLst>
              <a:ext uri="{FF2B5EF4-FFF2-40B4-BE49-F238E27FC236}">
                <a16:creationId xmlns:a16="http://schemas.microsoft.com/office/drawing/2014/main" xmlns="" id="{09D99B31-88BD-4B60-821C-6E5C2A9CF5A3}"/>
              </a:ext>
            </a:extLst>
          </p:cNvPr>
          <p:cNvSpPr txBox="1"/>
          <p:nvPr/>
        </p:nvSpPr>
        <p:spPr>
          <a:xfrm>
            <a:off x="497546" y="574657"/>
            <a:ext cx="11652043" cy="1323439"/>
          </a:xfrm>
          <a:prstGeom prst="rect">
            <a:avLst/>
          </a:prstGeom>
          <a:noFill/>
        </p:spPr>
        <p:txBody>
          <a:bodyPr wrap="square" rtlCol="0">
            <a:spAutoFit/>
          </a:bodyPr>
          <a:lstStyle/>
          <a:p>
            <a:pPr algn="r"/>
            <a:r>
              <a:rPr lang="en-IN" sz="4000" b="1" spc="300" dirty="0" err="1" smtClean="0">
                <a:solidFill>
                  <a:prstClr val="white">
                    <a:lumMod val="95000"/>
                  </a:prstClr>
                </a:solidFill>
                <a:latin typeface="Nexa Light" panose="02000000000000000000" pitchFamily="50" charset="0"/>
              </a:rPr>
              <a:t>Chương</a:t>
            </a:r>
            <a:r>
              <a:rPr lang="en-IN" sz="4000" b="1" spc="300" dirty="0" smtClean="0">
                <a:solidFill>
                  <a:prstClr val="white">
                    <a:lumMod val="95000"/>
                  </a:prstClr>
                </a:solidFill>
                <a:latin typeface="Nexa Light" panose="02000000000000000000" pitchFamily="50" charset="0"/>
              </a:rPr>
              <a:t> 2: </a:t>
            </a:r>
            <a:r>
              <a:rPr lang="en-IN" sz="4000" b="1" spc="300" dirty="0" err="1" smtClean="0">
                <a:solidFill>
                  <a:prstClr val="white">
                    <a:lumMod val="95000"/>
                  </a:prstClr>
                </a:solidFill>
                <a:latin typeface="Nexa Light" panose="02000000000000000000" pitchFamily="50" charset="0"/>
              </a:rPr>
              <a:t>Bài</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toán</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và</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phương</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pháp</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tìm</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kiếm</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lời</a:t>
            </a:r>
            <a:r>
              <a:rPr lang="en-IN" sz="4000" b="1" spc="300" dirty="0" smtClean="0">
                <a:solidFill>
                  <a:prstClr val="white">
                    <a:lumMod val="95000"/>
                  </a:prstClr>
                </a:solidFill>
                <a:latin typeface="Nexa Light" panose="02000000000000000000" pitchFamily="50" charset="0"/>
              </a:rPr>
              <a:t> </a:t>
            </a:r>
            <a:r>
              <a:rPr lang="en-IN" sz="4000" b="1" spc="300" dirty="0" err="1" smtClean="0">
                <a:solidFill>
                  <a:prstClr val="white">
                    <a:lumMod val="95000"/>
                  </a:prstClr>
                </a:solidFill>
                <a:latin typeface="Nexa Light" panose="02000000000000000000" pitchFamily="50" charset="0"/>
              </a:rPr>
              <a:t>giải</a:t>
            </a:r>
            <a:endParaRPr lang="en-IN" sz="4000" b="1" spc="300" dirty="0">
              <a:solidFill>
                <a:prstClr val="white">
                  <a:lumMod val="95000"/>
                </a:prstClr>
              </a:solidFill>
              <a:latin typeface="Nexa Light" panose="02000000000000000000" pitchFamily="50" charset="0"/>
            </a:endParaRPr>
          </a:p>
        </p:txBody>
      </p:sp>
      <p:sp>
        <p:nvSpPr>
          <p:cNvPr id="12" name="TextBox 11">
            <a:extLst>
              <a:ext uri="{FF2B5EF4-FFF2-40B4-BE49-F238E27FC236}">
                <a16:creationId xmlns:a16="http://schemas.microsoft.com/office/drawing/2014/main" xmlns="" id="{A817EB39-9F59-4514-B5EE-45E9A5EBDA04}"/>
              </a:ext>
            </a:extLst>
          </p:cNvPr>
          <p:cNvSpPr txBox="1"/>
          <p:nvPr/>
        </p:nvSpPr>
        <p:spPr>
          <a:xfrm>
            <a:off x="7265545" y="2923995"/>
            <a:ext cx="4331369" cy="307777"/>
          </a:xfrm>
          <a:prstGeom prst="rect">
            <a:avLst/>
          </a:prstGeom>
          <a:noFill/>
        </p:spPr>
        <p:txBody>
          <a:bodyPr wrap="square" rtlCol="0">
            <a:spAutoFit/>
          </a:bodyPr>
          <a:lstStyle/>
          <a:p>
            <a:pPr algn="r"/>
            <a:r>
              <a:rPr lang="en-IN" sz="1400" spc="300" dirty="0">
                <a:solidFill>
                  <a:prstClr val="white"/>
                </a:solidFill>
                <a:latin typeface="Nexa Light" panose="02000000000000000000" pitchFamily="50" charset="0"/>
              </a:rPr>
              <a:t>ADD YOUR TEXT HERE</a:t>
            </a:r>
          </a:p>
        </p:txBody>
      </p:sp>
      <p:sp>
        <p:nvSpPr>
          <p:cNvPr id="13" name="Oval 12">
            <a:extLst>
              <a:ext uri="{FF2B5EF4-FFF2-40B4-BE49-F238E27FC236}">
                <a16:creationId xmlns:a16="http://schemas.microsoft.com/office/drawing/2014/main" xmlns="" id="{A4BB6F69-C0F0-4060-96C2-D6B09B257EC3}"/>
              </a:ext>
            </a:extLst>
          </p:cNvPr>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Oval 13">
            <a:extLst>
              <a:ext uri="{FF2B5EF4-FFF2-40B4-BE49-F238E27FC236}">
                <a16:creationId xmlns:a16="http://schemas.microsoft.com/office/drawing/2014/main" xmlns="" id="{FC601A3B-7121-4B0C-A37E-E4D2345EABE5}"/>
              </a:ext>
            </a:extLst>
          </p:cNvPr>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Oval 14">
            <a:extLst>
              <a:ext uri="{FF2B5EF4-FFF2-40B4-BE49-F238E27FC236}">
                <a16:creationId xmlns:a16="http://schemas.microsoft.com/office/drawing/2014/main" xmlns="" id="{70EAB157-A88E-4F96-961C-9DBBD9F5DCBB}"/>
              </a:ext>
            </a:extLst>
          </p:cNvPr>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7" name="Graphic 16" descr="Download from cloud">
            <a:extLst>
              <a:ext uri="{FF2B5EF4-FFF2-40B4-BE49-F238E27FC236}">
                <a16:creationId xmlns:a16="http://schemas.microsoft.com/office/drawing/2014/main" xmlns="" id="{D168005A-0527-41A9-AAF4-F4A0F75265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6466" y="5910845"/>
            <a:ext cx="324000" cy="324000"/>
          </a:xfrm>
          <a:prstGeom prst="rect">
            <a:avLst/>
          </a:prstGeom>
        </p:spPr>
      </p:pic>
      <p:pic>
        <p:nvPicPr>
          <p:cNvPr id="19" name="Graphic 18" descr="Link">
            <a:extLst>
              <a:ext uri="{FF2B5EF4-FFF2-40B4-BE49-F238E27FC236}">
                <a16:creationId xmlns:a16="http://schemas.microsoft.com/office/drawing/2014/main" xmlns="" id="{7C4D3DE8-D13D-4C1C-97A1-69AEBBD643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441562" y="5905256"/>
            <a:ext cx="324000" cy="324000"/>
          </a:xfrm>
          <a:prstGeom prst="rect">
            <a:avLst/>
          </a:prstGeom>
        </p:spPr>
      </p:pic>
      <p:pic>
        <p:nvPicPr>
          <p:cNvPr id="21" name="Graphic 20" descr="Share">
            <a:extLst>
              <a:ext uri="{FF2B5EF4-FFF2-40B4-BE49-F238E27FC236}">
                <a16:creationId xmlns:a16="http://schemas.microsoft.com/office/drawing/2014/main" xmlns="" id="{8A70BECD-F3AD-419B-9AF1-EFBD7CF3127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106659" y="5905256"/>
            <a:ext cx="324000" cy="324000"/>
          </a:xfrm>
          <a:prstGeom prst="rect">
            <a:avLst/>
          </a:prstGeom>
        </p:spPr>
      </p:pic>
      <p:sp>
        <p:nvSpPr>
          <p:cNvPr id="22" name="TextBox 21">
            <a:extLst>
              <a:ext uri="{FF2B5EF4-FFF2-40B4-BE49-F238E27FC236}">
                <a16:creationId xmlns:a16="http://schemas.microsoft.com/office/drawing/2014/main" xmlns="" id="{7EE7E061-B4B6-412E-B5CF-E967FDF0AB55}"/>
              </a:ext>
            </a:extLst>
          </p:cNvPr>
          <p:cNvSpPr txBox="1"/>
          <p:nvPr/>
        </p:nvSpPr>
        <p:spPr>
          <a:xfrm>
            <a:off x="8428067" y="5975340"/>
            <a:ext cx="3552899" cy="507831"/>
          </a:xfrm>
          <a:prstGeom prst="rect">
            <a:avLst/>
          </a:prstGeom>
          <a:noFill/>
        </p:spPr>
        <p:txBody>
          <a:bodyPr wrap="square" rtlCol="0">
            <a:spAutoFit/>
          </a:bodyPr>
          <a:lstStyle/>
          <a:p>
            <a:r>
              <a:rPr lang="en-IN" sz="900" spc="300" dirty="0">
                <a:solidFill>
                  <a:prstClr val="white">
                    <a:alpha val="82000"/>
                  </a:prstClr>
                </a:solidFill>
                <a:latin typeface="Nexa Light" panose="02000000000000000000" pitchFamily="50" charset="0"/>
              </a:rPr>
              <a:t>Add your text here. Subscribe to our channel to watch more videos. This is a placeholder for text.</a:t>
            </a:r>
          </a:p>
        </p:txBody>
      </p:sp>
    </p:spTree>
    <p:extLst>
      <p:ext uri="{BB962C8B-B14F-4D97-AF65-F5344CB8AC3E}">
        <p14:creationId xmlns:p14="http://schemas.microsoft.com/office/powerpoint/2010/main" val="184273713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2440500" y="0"/>
            <a:ext cx="2430000"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4881000" y="0"/>
            <a:ext cx="2430000"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7321500" y="0"/>
            <a:ext cx="2430000" cy="6858000"/>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a:solidFill>
                <a:prstClr val="white"/>
              </a:solidFill>
            </a:endParaRPr>
          </a:p>
        </p:txBody>
      </p:sp>
      <p:sp>
        <p:nvSpPr>
          <p:cNvPr id="18" name="Rectangle 17"/>
          <p:cNvSpPr/>
          <p:nvPr/>
        </p:nvSpPr>
        <p:spPr>
          <a:xfrm>
            <a:off x="9762000" y="0"/>
            <a:ext cx="2430000" cy="6858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prstClr val="white"/>
              </a:solidFill>
            </a:endParaRPr>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pic>
        <p:nvPicPr>
          <p:cNvPr id="40" name="Graphic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2129" y="448912"/>
            <a:ext cx="1842375" cy="1861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Graphic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0454" y="475416"/>
            <a:ext cx="1833050" cy="18026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Graphic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2548" y="462164"/>
            <a:ext cx="1811416" cy="1811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Graphic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9339" y="460720"/>
            <a:ext cx="1803553" cy="18368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3" name="Group 52"/>
          <p:cNvGrpSpPr/>
          <p:nvPr/>
        </p:nvGrpSpPr>
        <p:grpSpPr>
          <a:xfrm>
            <a:off x="0" y="2645400"/>
            <a:ext cx="2430000" cy="793324"/>
            <a:chOff x="0" y="2645400"/>
            <a:chExt cx="2430000" cy="793324"/>
          </a:xfrm>
        </p:grpSpPr>
        <p:sp>
          <p:nvSpPr>
            <p:cNvPr id="51" name="TextBox 50"/>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1</a:t>
              </a:r>
              <a:endPar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endParaRPr>
            </a:p>
          </p:txBody>
        </p:sp>
        <p:sp>
          <p:nvSpPr>
            <p:cNvPr id="52" name="TextBox 5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GIỚI THIỆU</a:t>
              </a:r>
            </a:p>
          </p:txBody>
        </p:sp>
      </p:grpSp>
      <p:grpSp>
        <p:nvGrpSpPr>
          <p:cNvPr id="54" name="Group 53"/>
          <p:cNvGrpSpPr/>
          <p:nvPr/>
        </p:nvGrpSpPr>
        <p:grpSpPr>
          <a:xfrm>
            <a:off x="2430000" y="2645400"/>
            <a:ext cx="2430000" cy="793324"/>
            <a:chOff x="0" y="2645400"/>
            <a:chExt cx="2430000" cy="793324"/>
          </a:xfrm>
        </p:grpSpPr>
        <p:sp>
          <p:nvSpPr>
            <p:cNvPr id="55" name="TextBox 54"/>
            <p:cNvSpPr txBox="1"/>
            <p:nvPr/>
          </p:nvSpPr>
          <p:spPr>
            <a:xfrm>
              <a:off x="261000" y="2645400"/>
              <a:ext cx="1908000" cy="400110"/>
            </a:xfrm>
            <a:prstGeom prst="rect">
              <a:avLst/>
            </a:prstGeom>
            <a:noFill/>
          </p:spPr>
          <p:txBody>
            <a:bodyPr wrap="square" rtlCol="0">
              <a:spAutoFit/>
            </a:bodyPr>
            <a:lstStyle/>
            <a:p>
              <a:pPr algn="ctr"/>
              <a:r>
                <a:rPr lang="en-IN" sz="2000" b="1" spc="300" dirty="0" smtClean="0">
                  <a:solidFill>
                    <a:prstClr val="white"/>
                  </a:solidFill>
                  <a:latin typeface="Arial" panose="020B0604020202020204" pitchFamily="34" charset="0"/>
                  <a:ea typeface="Open Sans Condensed" panose="020B0806030504020204" pitchFamily="34" charset="0"/>
                  <a:cs typeface="Arial" panose="020B0604020202020204" pitchFamily="34" charset="0"/>
                </a:rPr>
                <a:t>CHƯƠNG </a:t>
              </a: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2</a:t>
              </a:r>
            </a:p>
          </p:txBody>
        </p:sp>
        <p:sp>
          <p:nvSpPr>
            <p:cNvPr id="56" name="TextBox 55"/>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BÀI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&amp; LỜI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a:t>
              </a: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3</a:t>
              </a: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TÌM KIẾM HEURISTIC</a:t>
              </a: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4</a:t>
              </a: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BIỂU DIỄN TRI THỨC</a:t>
              </a: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400110"/>
            </a:xfrm>
            <a:prstGeom prst="rect">
              <a:avLst/>
            </a:prstGeom>
            <a:noFill/>
          </p:spPr>
          <p:txBody>
            <a:bodyPr wrap="square" rtlCol="0">
              <a:spAutoFit/>
            </a:bodyPr>
            <a:lstStyle/>
            <a:p>
              <a:pPr algn="ctr"/>
              <a:r>
                <a:rPr lang="en-IN" sz="2000" b="1" spc="300" dirty="0">
                  <a:solidFill>
                    <a:prstClr val="white"/>
                  </a:solidFill>
                  <a:latin typeface="Arial" panose="020B0604020202020204" pitchFamily="34" charset="0"/>
                  <a:ea typeface="Open Sans Condensed" panose="020B0806030504020204" pitchFamily="34" charset="0"/>
                  <a:cs typeface="Arial" panose="020B0604020202020204" pitchFamily="34" charset="0"/>
                </a:rPr>
                <a:t>CHƯƠNG 5</a:t>
              </a: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MÁY HỌC</a:t>
              </a: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LỊCH SỬ HÌNH THÀNH,</a:t>
            </a:r>
          </a:p>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LĨNH VỰC NGHIÊN CỨU VÀ ỨNG DỤNG CỦA AI.</a:t>
            </a:r>
          </a:p>
        </p:txBody>
      </p:sp>
      <p:sp>
        <p:nvSpPr>
          <p:cNvPr id="73" name="Rectangle 72"/>
          <p:cNvSpPr/>
          <p:nvPr/>
        </p:nvSpPr>
        <p:spPr>
          <a:xfrm>
            <a:off x="2451000" y="4438550"/>
            <a:ext cx="2430000" cy="2031325"/>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GIẢI THUẬT TÌM KIẾM TRÊN KHÔNG GIAN TRẠNG THÁI BAO GỒM CÁC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TỔNG QUÁT,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THUẬT </a:t>
            </a: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TOÁN BFS, DFS</a:t>
            </a:r>
          </a:p>
        </p:txBody>
      </p:sp>
      <p:sp>
        <p:nvSpPr>
          <p:cNvPr id="74" name="Rectangle 73"/>
          <p:cNvSpPr/>
          <p:nvPr/>
        </p:nvSpPr>
        <p:spPr>
          <a:xfrm>
            <a:off x="49098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GIẢI THUẬT BEST FIRST SEARCH, AT, A*, AKT, CHIẾN LƯỢC MINIMAX, ALPHA </a:t>
            </a:r>
            <a:r>
              <a:rPr lang="en-IN" sz="14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BETA</a:t>
            </a:r>
            <a:endPar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75" name="Rectangle 74"/>
          <p:cNvSpPr/>
          <p:nvPr/>
        </p:nvSpPr>
        <p:spPr>
          <a:xfrm>
            <a:off x="7311000" y="4438550"/>
            <a:ext cx="2430000" cy="1569660"/>
          </a:xfrm>
          <a:prstGeom prst="rect">
            <a:avLst/>
          </a:prstGeom>
        </p:spPr>
        <p:txBody>
          <a:bodyPr wrap="square">
            <a:spAutoFit/>
          </a:bodyPr>
          <a:lstStyle/>
          <a:p>
            <a:pPr algn="ct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BỘ BA ĐỐI TƯỢNG -THUỘC TÍNH </a:t>
            </a:r>
            <a:r>
              <a:rPr lang="en-IN" sz="1600" dirty="0" smtClean="0">
                <a:solidFill>
                  <a:prstClr val="white"/>
                </a:solidFill>
                <a:latin typeface="Arial" panose="020B0604020202020204" pitchFamily="34" charset="0"/>
                <a:ea typeface="Open Sans Condensed Light" panose="020B0306030504020204" pitchFamily="34" charset="0"/>
                <a:cs typeface="Arial" panose="020B0604020202020204" pitchFamily="34" charset="0"/>
              </a:rPr>
              <a:t>- </a:t>
            </a:r>
            <a:r>
              <a:rPr lang="en-IN" sz="16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GIÁ TRỊ, LOGIC MỆNH ĐỀ, VỊ TỪ, THUẬT TOÁN SUY DIỄN DỰA TRÊN BẢNG GIÁ TRỊ CHÂN LÝ</a:t>
            </a:r>
          </a:p>
        </p:txBody>
      </p:sp>
      <p:sp>
        <p:nvSpPr>
          <p:cNvPr id="76" name="Rectangle 75"/>
          <p:cNvSpPr/>
          <p:nvPr/>
        </p:nvSpPr>
        <p:spPr>
          <a:xfrm>
            <a:off x="9751500" y="4438550"/>
            <a:ext cx="2430000" cy="1345048"/>
          </a:xfrm>
          <a:prstGeom prst="rect">
            <a:avLst/>
          </a:prstGeom>
        </p:spPr>
        <p:txBody>
          <a:bodyPr wrap="square">
            <a:spAutoFit/>
          </a:bodyPr>
          <a:lstStyle/>
          <a:p>
            <a:pPr algn="ctr">
              <a:lnSpc>
                <a:spcPct val="150000"/>
              </a:lnSpc>
            </a:pPr>
            <a:r>
              <a:rPr lang="en-IN" sz="1400" dirty="0">
                <a:solidFill>
                  <a:prstClr val="white"/>
                </a:solidFill>
                <a:latin typeface="Arial" panose="020B0604020202020204" pitchFamily="34" charset="0"/>
                <a:ea typeface="Open Sans Condensed Light" panose="020B0306030504020204" pitchFamily="34" charset="0"/>
                <a:cs typeface="Arial" panose="020B0604020202020204" pitchFamily="34" charset="0"/>
              </a:rPr>
              <a:t>CÁC HÌNH THỨC MÁY HỌC, THUẬT GIẢI QUINLAND, HỌC THEO ĐỘ BẤT ĐỊNH</a:t>
            </a:r>
          </a:p>
        </p:txBody>
      </p:sp>
      <p:sp>
        <p:nvSpPr>
          <p:cNvPr id="77" name="Isosceles Triangle 76"/>
          <p:cNvSpPr/>
          <p:nvPr/>
        </p:nvSpPr>
        <p:spPr>
          <a:xfrm flipV="1">
            <a:off x="5710986" y="9724"/>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6" name="Graphic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59" y="475416"/>
            <a:ext cx="1741481" cy="1789368"/>
          </a:xfrm>
          <a:prstGeom prst="ellipse">
            <a:avLst/>
          </a:prstGeom>
          <a:ln w="1905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146939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7" name="TextBox 86"/>
          <p:cNvSpPr txBox="1"/>
          <p:nvPr/>
        </p:nvSpPr>
        <p:spPr>
          <a:xfrm>
            <a:off x="1461196" y="375763"/>
            <a:ext cx="2390715" cy="2431371"/>
          </a:xfrm>
          <a:prstGeom prst="rect">
            <a:avLst/>
          </a:prstGeom>
          <a:noFill/>
        </p:spPr>
        <p:txBody>
          <a:bodyPr wrap="square" rtlCol="0">
            <a:spAutoFit/>
          </a:bodyPr>
          <a:lstStyle/>
          <a:p>
            <a:pPr algn="ctr">
              <a:lnSpc>
                <a:spcPct val="150000"/>
              </a:lnSpc>
            </a:pPr>
            <a:r>
              <a:rPr lang="en-IN" sz="5400" b="1" dirty="0" smtClean="0">
                <a:solidFill>
                  <a:srgbClr val="FF0000"/>
                </a:solidFill>
                <a:latin typeface="Arial" panose="020B0604020202020204" pitchFamily="34" charset="0"/>
                <a:ea typeface="Open Sans" panose="020B0606030504020204" pitchFamily="34" charset="0"/>
                <a:cs typeface="Arial" panose="020B0604020202020204" pitchFamily="34" charset="0"/>
              </a:rPr>
              <a:t>GIỚI THIỆU</a:t>
            </a:r>
            <a:endParaRPr lang="en-IN"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 y="3918487"/>
            <a:ext cx="5236263" cy="290903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61832" y="57412"/>
            <a:ext cx="3993006" cy="159026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595" y="57412"/>
            <a:ext cx="2857500" cy="1590261"/>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687" y="1709134"/>
            <a:ext cx="6882556" cy="2196000"/>
          </a:xfrm>
          <a:prstGeom prst="rect">
            <a:avLst/>
          </a:prstGeom>
        </p:spPr>
      </p:pic>
      <p:sp>
        <p:nvSpPr>
          <p:cNvPr id="88" name="TextBox 87"/>
          <p:cNvSpPr txBox="1"/>
          <p:nvPr/>
        </p:nvSpPr>
        <p:spPr>
          <a:xfrm>
            <a:off x="5328239" y="4756203"/>
            <a:ext cx="6863761" cy="954107"/>
          </a:xfrm>
          <a:prstGeom prst="rect">
            <a:avLst/>
          </a:prstGeom>
          <a:noFill/>
        </p:spPr>
        <p:txBody>
          <a:bodyPr wrap="square" rtlCol="0">
            <a:spAutoFit/>
          </a:bodyPr>
          <a:lstStyle/>
          <a:p>
            <a:r>
              <a:rPr lang="vi-VN" sz="2800" dirty="0">
                <a:solidFill>
                  <a:srgbClr val="E7E6E6"/>
                </a:solidFill>
                <a:ea typeface="Open Sans" panose="020B0606030504020204" pitchFamily="34" charset="0"/>
                <a:cs typeface="Arial" panose="020B0604020202020204" pitchFamily="34" charset="0"/>
              </a:rPr>
              <a:t>Trí tuệ nhân tạo là trí thông minh của máy </a:t>
            </a:r>
            <a:r>
              <a:rPr lang="vi-VN" sz="2800" dirty="0" smtClean="0">
                <a:solidFill>
                  <a:srgbClr val="E7E6E6"/>
                </a:solidFill>
                <a:ea typeface="Open Sans" panose="020B0606030504020204" pitchFamily="34" charset="0"/>
                <a:cs typeface="Arial" panose="020B0604020202020204" pitchFamily="34" charset="0"/>
              </a:rPr>
              <a:t>do </a:t>
            </a:r>
            <a:r>
              <a:rPr lang="vi-VN" sz="2800" dirty="0">
                <a:solidFill>
                  <a:srgbClr val="E7E6E6"/>
                </a:solidFill>
                <a:ea typeface="Open Sans" panose="020B0606030504020204" pitchFamily="34" charset="0"/>
                <a:cs typeface="Arial" panose="020B0604020202020204" pitchFamily="34" charset="0"/>
              </a:rPr>
              <a:t>con người tạo </a:t>
            </a:r>
            <a:r>
              <a:rPr lang="vi-VN" sz="2800" dirty="0" smtClean="0">
                <a:solidFill>
                  <a:srgbClr val="E7E6E6"/>
                </a:solidFill>
                <a:ea typeface="Open Sans" panose="020B0606030504020204" pitchFamily="34" charset="0"/>
                <a:cs typeface="Arial" panose="020B0604020202020204" pitchFamily="34" charset="0"/>
              </a:rPr>
              <a:t>ra</a:t>
            </a:r>
            <a:r>
              <a:rPr lang="en-US" sz="2800" dirty="0" smtClean="0">
                <a:solidFill>
                  <a:srgbClr val="E7E6E6"/>
                </a:solidFill>
                <a:ea typeface="Open Sans" panose="020B0606030504020204" pitchFamily="34" charset="0"/>
                <a:cs typeface="Arial" panose="020B0604020202020204" pitchFamily="34" charset="0"/>
              </a:rPr>
              <a:t>.</a:t>
            </a:r>
            <a:endParaRPr lang="en-IN" sz="2800" dirty="0">
              <a:solidFill>
                <a:srgbClr val="E7E6E6"/>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704782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88" name="TextBox 87"/>
          <p:cNvSpPr txBox="1"/>
          <p:nvPr/>
        </p:nvSpPr>
        <p:spPr>
          <a:xfrm>
            <a:off x="-27295" y="5903893"/>
            <a:ext cx="4100998" cy="1015663"/>
          </a:xfrm>
          <a:prstGeom prst="rect">
            <a:avLst/>
          </a:prstGeom>
          <a:noFill/>
        </p:spPr>
        <p:txBody>
          <a:bodyPr wrap="square" rtlCol="0">
            <a:spAutoFit/>
          </a:bodyPr>
          <a:lstStyle/>
          <a:p>
            <a:r>
              <a:rPr lang="en-US" sz="2000" i="1" dirty="0" err="1">
                <a:solidFill>
                  <a:schemeClr val="bg1"/>
                </a:solidFill>
                <a:latin typeface="Arial" panose="020B0604020202020204" pitchFamily="34" charset="0"/>
                <a:cs typeface="Arial" panose="020B0604020202020204" pitchFamily="34" charset="0"/>
              </a:rPr>
              <a:t>Đừng</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sợ</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các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cỗ</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máy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thông</a:t>
            </a:r>
            <a:r>
              <a:rPr lang="en-US" sz="2000" i="1" dirty="0">
                <a:solidFill>
                  <a:schemeClr val="bg1"/>
                </a:solidFill>
                <a:latin typeface="Arial" panose="020B0604020202020204" pitchFamily="34" charset="0"/>
                <a:cs typeface="Arial" panose="020B0604020202020204" pitchFamily="34" charset="0"/>
              </a:rPr>
              <a:t> </a:t>
            </a:r>
            <a:r>
              <a:rPr lang="en-US" sz="2000" i="1" dirty="0" smtClean="0">
                <a:solidFill>
                  <a:schemeClr val="bg1"/>
                </a:solidFill>
                <a:latin typeface="Arial" panose="020B0604020202020204" pitchFamily="34" charset="0"/>
                <a:cs typeface="Arial" panose="020B0604020202020204" pitchFamily="34" charset="0"/>
              </a:rPr>
              <a:t>minh</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Hãy</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làm</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việc</a:t>
            </a:r>
            <a:r>
              <a:rPr lang="en-US" sz="2000" i="1" dirty="0">
                <a:solidFill>
                  <a:schemeClr val="bg1"/>
                </a:solidFill>
                <a:latin typeface="Arial" panose="020B0604020202020204" pitchFamily="34" charset="0"/>
                <a:cs typeface="Arial" panose="020B0604020202020204" pitchFamily="34" charset="0"/>
              </a:rPr>
              <a:t> </a:t>
            </a:r>
            <a:r>
              <a:rPr lang="en-US" sz="2000" i="1" dirty="0" err="1">
                <a:solidFill>
                  <a:schemeClr val="bg1"/>
                </a:solidFill>
                <a:latin typeface="Arial" panose="020B0604020202020204" pitchFamily="34" charset="0"/>
                <a:cs typeface="Arial" panose="020B0604020202020204" pitchFamily="34" charset="0"/>
              </a:rPr>
              <a:t>với</a:t>
            </a:r>
            <a:r>
              <a:rPr lang="en-US" sz="2000" i="1" dirty="0">
                <a:solidFill>
                  <a:schemeClr val="bg1"/>
                </a:solidFill>
                <a:latin typeface="Arial" panose="020B0604020202020204" pitchFamily="34" charset="0"/>
                <a:cs typeface="Arial" panose="020B0604020202020204" pitchFamily="34" charset="0"/>
              </a:rPr>
              <a:t> </a:t>
            </a:r>
            <a:r>
              <a:rPr lang="en-US" sz="2000" i="1" dirty="0" err="1" smtClean="0">
                <a:solidFill>
                  <a:schemeClr val="bg1"/>
                </a:solidFill>
                <a:latin typeface="Arial" panose="020B0604020202020204" pitchFamily="34" charset="0"/>
                <a:cs typeface="Arial" panose="020B0604020202020204" pitchFamily="34" charset="0"/>
              </a:rPr>
              <a:t>chúng</a:t>
            </a:r>
            <a:r>
              <a:rPr lang="en-US" sz="2000" i="1" dirty="0" smtClean="0">
                <a:solidFill>
                  <a:schemeClr val="bg1"/>
                </a:solidFill>
                <a:latin typeface="Arial" panose="020B0604020202020204" pitchFamily="34" charset="0"/>
                <a:cs typeface="Arial" panose="020B0604020202020204" pitchFamily="34" charset="0"/>
              </a:rPr>
              <a:t> </a:t>
            </a:r>
          </a:p>
          <a:p>
            <a:pPr algn="r"/>
            <a:r>
              <a:rPr lang="en-US" i="1" dirty="0" smtClean="0">
                <a:solidFill>
                  <a:schemeClr val="bg1"/>
                </a:solidFill>
                <a:latin typeface="Arial" panose="020B0604020202020204" pitchFamily="34" charset="0"/>
                <a:cs typeface="Arial" panose="020B0604020202020204" pitchFamily="34" charset="0"/>
              </a:rPr>
              <a:t>Garry Kasparov | TED2017</a:t>
            </a:r>
            <a:endParaRPr lang="en-IN"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4" y="3075835"/>
            <a:ext cx="4059584" cy="263585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6666" y="32535"/>
            <a:ext cx="2014332" cy="302402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4" y="27836"/>
            <a:ext cx="2032000" cy="3048000"/>
          </a:xfrm>
          <a:prstGeom prst="rect">
            <a:avLst/>
          </a:prstGeom>
        </p:spPr>
      </p:pic>
      <p:sp>
        <p:nvSpPr>
          <p:cNvPr id="11" name="TextBox 10"/>
          <p:cNvSpPr txBox="1"/>
          <p:nvPr/>
        </p:nvSpPr>
        <p:spPr>
          <a:xfrm>
            <a:off x="4462818" y="199128"/>
            <a:ext cx="7410734" cy="223984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Ngay từ khi chiếc máy tính điện tử đầu tiên ra đời, các nhà khoa </a:t>
            </a:r>
            <a:r>
              <a:rPr lang="vi-VN" sz="2400" dirty="0" smtClean="0">
                <a:solidFill>
                  <a:schemeClr val="bg1"/>
                </a:solidFill>
                <a:cs typeface="Arial" panose="020B0604020202020204" pitchFamily="34" charset="0"/>
              </a:rPr>
              <a:t>học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tính đã hướng đến phát hiển hệ thống máy tính (gồm cả phần cứng và phần mềm)</a:t>
            </a:r>
          </a:p>
          <a:p>
            <a:pPr algn="just">
              <a:lnSpc>
                <a:spcPct val="150000"/>
              </a:lnSpc>
            </a:pPr>
            <a:r>
              <a:rPr lang="vi-VN" sz="2400" dirty="0">
                <a:solidFill>
                  <a:schemeClr val="bg1"/>
                </a:solidFill>
                <a:cs typeface="Arial" panose="020B0604020202020204" pitchFamily="34" charset="0"/>
              </a:rPr>
              <a:t>sao cho nó có khả năng thông minh như loài người</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462818" y="2710316"/>
            <a:ext cx="7410734" cy="2239844"/>
          </a:xfrm>
          <a:prstGeom prst="rect">
            <a:avLst/>
          </a:prstGeom>
          <a:noFill/>
        </p:spPr>
        <p:txBody>
          <a:bodyPr wrap="square" rtlCol="0">
            <a:spAutoFit/>
          </a:bodyPr>
          <a:lstStyle/>
          <a:p>
            <a:pPr algn="just">
              <a:lnSpc>
                <a:spcPct val="150000"/>
              </a:lnSpc>
            </a:pPr>
            <a:r>
              <a:rPr lang="en-US" sz="2400" dirty="0" smtClean="0">
                <a:solidFill>
                  <a:schemeClr val="bg1"/>
                </a:solidFill>
                <a:cs typeface="Arial" panose="020B0604020202020204" pitchFamily="34" charset="0"/>
              </a:rPr>
              <a:t>T</a:t>
            </a:r>
            <a:r>
              <a:rPr lang="vi-VN" sz="2400" dirty="0" smtClean="0">
                <a:solidFill>
                  <a:schemeClr val="bg1"/>
                </a:solidFill>
                <a:cs typeface="Arial" panose="020B0604020202020204" pitchFamily="34" charset="0"/>
              </a:rPr>
              <a:t>rong </a:t>
            </a:r>
            <a:r>
              <a:rPr lang="vi-VN" sz="2400" dirty="0">
                <a:solidFill>
                  <a:schemeClr val="bg1"/>
                </a:solidFill>
                <a:cs typeface="Arial" panose="020B0604020202020204" pitchFamily="34" charset="0"/>
              </a:rPr>
              <a:t>một số lĩnh vực, máy tính có thể thực hiện tốt hơn hoặc tương đương </a:t>
            </a:r>
            <a:r>
              <a:rPr lang="vi-VN" sz="2400" dirty="0" smtClean="0">
                <a:solidFill>
                  <a:schemeClr val="bg1"/>
                </a:solidFill>
                <a:cs typeface="Arial" panose="020B0604020202020204" pitchFamily="34" charset="0"/>
              </a:rPr>
              <a:t>con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người </a:t>
            </a:r>
            <a:r>
              <a:rPr lang="vi-VN" sz="2400" dirty="0">
                <a:solidFill>
                  <a:schemeClr val="bg1"/>
                </a:solidFill>
                <a:cs typeface="Arial" panose="020B0604020202020204" pitchFamily="34" charset="0"/>
              </a:rPr>
              <a:t>(tất nhiên không phải tất cả các lĩnh vực). Đó chính là các hệ thống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0671" y="4580901"/>
            <a:ext cx="3712758" cy="2246219"/>
          </a:xfrm>
          <a:prstGeom prst="rect">
            <a:avLst/>
          </a:prstGeom>
        </p:spPr>
      </p:pic>
      <p:pic>
        <p:nvPicPr>
          <p:cNvPr id="2" name="Garry Kasparov 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928738" y="5622122"/>
            <a:ext cx="609600" cy="609600"/>
          </a:xfrm>
          <a:prstGeom prst="rect">
            <a:avLst/>
          </a:prstGeom>
        </p:spPr>
      </p:pic>
    </p:spTree>
    <p:extLst>
      <p:ext uri="{BB962C8B-B14F-4D97-AF65-F5344CB8AC3E}">
        <p14:creationId xmlns:p14="http://schemas.microsoft.com/office/powerpoint/2010/main" val="147006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9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18" name="Picture 17" descr="Screen Clippi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053832" y="329322"/>
            <a:ext cx="5925377" cy="924054"/>
          </a:xfrm>
          <a:prstGeom prst="rect">
            <a:avLst/>
          </a:prstGeom>
        </p:spPr>
      </p:pic>
      <p:sp>
        <p:nvSpPr>
          <p:cNvPr id="88" name="TextBox 87"/>
          <p:cNvSpPr txBox="1"/>
          <p:nvPr/>
        </p:nvSpPr>
        <p:spPr>
          <a:xfrm>
            <a:off x="-117792" y="2916850"/>
            <a:ext cx="2292823" cy="698717"/>
          </a:xfrm>
          <a:prstGeom prst="rect">
            <a:avLst/>
          </a:prstGeom>
          <a:noFill/>
        </p:spPr>
        <p:txBody>
          <a:bodyPr wrap="square" rtlCol="0">
            <a:spAutoFit/>
          </a:bodyPr>
          <a:lstStyle/>
          <a:p>
            <a:pPr algn="ctr">
              <a:lnSpc>
                <a:spcPct val="150000"/>
              </a:lnSpc>
            </a:pPr>
            <a:r>
              <a:rPr lang="en-US" sz="1400" i="1" dirty="0">
                <a:solidFill>
                  <a:schemeClr val="bg1"/>
                </a:solidFill>
                <a:latin typeface="Arial" panose="020B0604020202020204" pitchFamily="34" charset="0"/>
                <a:cs typeface="Arial" panose="020B0604020202020204" pitchFamily="34" charset="0"/>
              </a:rPr>
              <a:t>Herbert Alexander Simon </a:t>
            </a:r>
            <a:endParaRPr lang="en-US" sz="1400" i="1" dirty="0" smtClean="0">
              <a:solidFill>
                <a:schemeClr val="bg1"/>
              </a:solidFill>
              <a:latin typeface="Arial" panose="020B0604020202020204" pitchFamily="34" charset="0"/>
              <a:cs typeface="Arial" panose="020B0604020202020204" pitchFamily="34" charset="0"/>
            </a:endParaRPr>
          </a:p>
          <a:p>
            <a:pPr algn="ctr">
              <a:lnSpc>
                <a:spcPct val="150000"/>
              </a:lnSpc>
            </a:pPr>
            <a:r>
              <a:rPr lang="en-US" sz="1400" i="1" dirty="0" smtClean="0">
                <a:solidFill>
                  <a:schemeClr val="bg1"/>
                </a:solidFill>
                <a:latin typeface="Arial" panose="020B0604020202020204" pitchFamily="34" charset="0"/>
                <a:cs typeface="Arial" panose="020B0604020202020204" pitchFamily="34" charset="0"/>
              </a:rPr>
              <a:t>(15/6/1916 </a:t>
            </a:r>
            <a:r>
              <a:rPr lang="en-US" sz="1400" i="1" dirty="0">
                <a:solidFill>
                  <a:schemeClr val="bg1"/>
                </a:solidFill>
                <a:latin typeface="Arial" panose="020B0604020202020204" pitchFamily="34" charset="0"/>
                <a:cs typeface="Arial" panose="020B0604020202020204" pitchFamily="34" charset="0"/>
              </a:rPr>
              <a:t>– 9/2/2001)</a:t>
            </a:r>
            <a:endParaRPr lang="en-IN" sz="12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p:cNvSpPr txBox="1"/>
          <p:nvPr/>
        </p:nvSpPr>
        <p:spPr>
          <a:xfrm>
            <a:off x="491319" y="4343150"/>
            <a:ext cx="11245755" cy="2308324"/>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Như vậy, trí tuệ nhân tạo ở đây là nói đến khả năng của máy khi thực hiện các </a:t>
            </a:r>
            <a:r>
              <a:rPr lang="vi-VN" sz="2400" dirty="0" smtClean="0">
                <a:solidFill>
                  <a:schemeClr val="bg1"/>
                </a:solidFill>
                <a:cs typeface="Arial" panose="020B0604020202020204" pitchFamily="34" charset="0"/>
              </a:rPr>
              <a:t>công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việc </a:t>
            </a:r>
            <a:r>
              <a:rPr lang="vi-VN" sz="2400" dirty="0">
                <a:solidFill>
                  <a:schemeClr val="bg1"/>
                </a:solidFill>
                <a:cs typeface="Arial" panose="020B0604020202020204" pitchFamily="34" charset="0"/>
              </a:rPr>
              <a:t>mà con người thường phải xử </a:t>
            </a:r>
            <a:r>
              <a:rPr lang="vi-VN" sz="2400" dirty="0" smtClean="0">
                <a:solidFill>
                  <a:schemeClr val="bg1"/>
                </a:solidFill>
                <a:cs typeface="Arial" panose="020B0604020202020204" pitchFamily="34" charset="0"/>
              </a:rPr>
              <a:t>lý</a:t>
            </a:r>
            <a:r>
              <a:rPr lang="en-US" sz="2400" dirty="0" smtClean="0">
                <a:solidFill>
                  <a:schemeClr val="bg1"/>
                </a:solidFill>
                <a:cs typeface="Arial" panose="020B0604020202020204" pitchFamily="34" charset="0"/>
              </a:rPr>
              <a:t>; </a:t>
            </a:r>
            <a:r>
              <a:rPr lang="en-US" sz="2400" dirty="0" err="1" smtClean="0">
                <a:solidFill>
                  <a:schemeClr val="bg1"/>
                </a:solidFill>
                <a:cs typeface="Arial" panose="020B0604020202020204" pitchFamily="34" charset="0"/>
              </a:rPr>
              <a:t>và</a:t>
            </a:r>
            <a:r>
              <a:rPr lang="en-US" sz="2400" dirty="0" smtClean="0">
                <a:solidFill>
                  <a:schemeClr val="bg1"/>
                </a:solidFill>
                <a:cs typeface="Arial" panose="020B0604020202020204" pitchFamily="34" charset="0"/>
              </a:rPr>
              <a:t> </a:t>
            </a:r>
            <a:r>
              <a:rPr lang="vi-VN" sz="2400" dirty="0">
                <a:solidFill>
                  <a:schemeClr val="bg1"/>
                </a:solidFill>
                <a:cs typeface="Arial" panose="020B0604020202020204" pitchFamily="34" charset="0"/>
              </a:rPr>
              <a:t>kết quả thực hiện </a:t>
            </a:r>
            <a:r>
              <a:rPr lang="vi-VN" sz="2400" dirty="0" smtClean="0">
                <a:solidFill>
                  <a:schemeClr val="bg1"/>
                </a:solidFill>
                <a:cs typeface="Arial" panose="020B0604020202020204" pitchFamily="34" charset="0"/>
              </a:rPr>
              <a:t>của</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máy </a:t>
            </a:r>
            <a:r>
              <a:rPr lang="vi-VN" sz="2400" dirty="0">
                <a:solidFill>
                  <a:schemeClr val="bg1"/>
                </a:solidFill>
                <a:cs typeface="Arial" panose="020B0604020202020204" pitchFamily="34" charset="0"/>
              </a:rPr>
              <a:t>là tốt hơn hoặc tương đương với con người thì ta gọi đó là máy thông minh hay </a:t>
            </a:r>
            <a:r>
              <a:rPr lang="vi-VN" sz="2400" dirty="0" smtClean="0">
                <a:solidFill>
                  <a:schemeClr val="bg1"/>
                </a:solidFill>
                <a:cs typeface="Arial" panose="020B0604020202020204" pitchFamily="34" charset="0"/>
              </a:rPr>
              <a:t>máy</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đó </a:t>
            </a:r>
            <a:r>
              <a:rPr lang="vi-VN" sz="2400" dirty="0">
                <a:solidFill>
                  <a:schemeClr val="bg1"/>
                </a:solidFill>
                <a:cs typeface="Arial" panose="020B0604020202020204" pitchFamily="34" charset="0"/>
              </a:rPr>
              <a:t>có trí thông minh.</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72" y="35352"/>
            <a:ext cx="1982496" cy="2777202"/>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832" y="1253376"/>
            <a:ext cx="5925377" cy="2772162"/>
          </a:xfrm>
          <a:prstGeom prst="rect">
            <a:avLst/>
          </a:prstGeom>
        </p:spPr>
      </p:pic>
      <p:pic>
        <p:nvPicPr>
          <p:cNvPr id="16" name="Picture 15" descr="Screen Clipping"/>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053833" y="34278"/>
            <a:ext cx="5925377" cy="390580"/>
          </a:xfrm>
          <a:prstGeom prst="rect">
            <a:avLst/>
          </a:prstGeom>
        </p:spPr>
      </p:pic>
      <p:sp>
        <p:nvSpPr>
          <p:cNvPr id="21" name="TextBox 20"/>
          <p:cNvSpPr txBox="1"/>
          <p:nvPr/>
        </p:nvSpPr>
        <p:spPr>
          <a:xfrm>
            <a:off x="8054117" y="54592"/>
            <a:ext cx="4070604" cy="3970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lnSpc>
                <a:spcPct val="150000"/>
              </a:lnSpc>
            </a:pPr>
            <a:r>
              <a:rPr lang="vi-VN" sz="2400" dirty="0">
                <a:solidFill>
                  <a:schemeClr val="bg1"/>
                </a:solidFill>
                <a:cs typeface="Arial" panose="020B0604020202020204" pitchFamily="34" charset="0"/>
              </a:rPr>
              <a:t>Các nhiệm vụ của con người thường xuyên phải thực hiện là: giải bài toán (tìm </a:t>
            </a:r>
            <a:r>
              <a:rPr lang="vi-VN" sz="2400" dirty="0" smtClean="0">
                <a:solidFill>
                  <a:schemeClr val="bg1"/>
                </a:solidFill>
                <a:cs typeface="Arial" panose="020B0604020202020204" pitchFamily="34" charset="0"/>
              </a:rPr>
              <a:t>kiếm,</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chứng </a:t>
            </a:r>
            <a:r>
              <a:rPr lang="vi-VN" sz="2400" dirty="0">
                <a:solidFill>
                  <a:schemeClr val="bg1"/>
                </a:solidFill>
                <a:cs typeface="Arial" panose="020B0604020202020204" pitchFamily="34" charset="0"/>
              </a:rPr>
              <a:t>minh, lập luận), học, giao tiếp, thể hiện cảm xúc, thích nghi với môi trường </a:t>
            </a:r>
            <a:r>
              <a:rPr lang="vi-VN" sz="2400" dirty="0" smtClean="0">
                <a:solidFill>
                  <a:schemeClr val="bg1"/>
                </a:solidFill>
                <a:cs typeface="Arial" panose="020B0604020202020204" pitchFamily="34" charset="0"/>
              </a:rPr>
              <a:t>xung</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quanh</a:t>
            </a:r>
            <a:r>
              <a:rPr lang="vi-VN" sz="2400" dirty="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v.v.</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924974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282692" y="145844"/>
            <a:ext cx="7824078" cy="3970318"/>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Vào năm 1943, Warren McCulioch và Walter Pitts bắt đầu thực hiện nghiên cứu ba cơ sở </a:t>
            </a:r>
            <a:r>
              <a:rPr lang="vi-VN" sz="2400" dirty="0" smtClean="0">
                <a:solidFill>
                  <a:schemeClr val="bg1"/>
                </a:solidFill>
                <a:cs typeface="Arial" panose="020B0604020202020204" pitchFamily="34" charset="0"/>
              </a:rPr>
              <a:t>lý </a:t>
            </a:r>
            <a:r>
              <a:rPr lang="vi-VN" sz="2400" dirty="0">
                <a:solidFill>
                  <a:schemeClr val="bg1"/>
                </a:solidFill>
                <a:cs typeface="Arial" panose="020B0604020202020204" pitchFamily="34" charset="0"/>
              </a:rPr>
              <a:t>thuyết cơ bản: triết học cơ bản và chức năng của các noron thần kinh; phân tích </a:t>
            </a:r>
            <a:r>
              <a:rPr lang="vi-VN" sz="2400" dirty="0" smtClean="0">
                <a:solidFill>
                  <a:schemeClr val="bg1"/>
                </a:solidFill>
                <a:cs typeface="Arial" panose="020B0604020202020204" pitchFamily="34" charset="0"/>
              </a:rPr>
              <a:t>các</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mệnh </a:t>
            </a:r>
            <a:r>
              <a:rPr lang="vi-VN" sz="2400" dirty="0">
                <a:solidFill>
                  <a:schemeClr val="bg1"/>
                </a:solidFill>
                <a:cs typeface="Arial" panose="020B0604020202020204" pitchFamily="34" charset="0"/>
              </a:rPr>
              <a:t>đề logic; và lý thuyết dự đoán của Turing. Các tác giả đã nghiên cứu đề xuât </a:t>
            </a:r>
            <a:r>
              <a:rPr lang="vi-VN" sz="2400" dirty="0" smtClean="0">
                <a:solidFill>
                  <a:schemeClr val="bg1"/>
                </a:solidFill>
                <a:cs typeface="Arial" panose="020B0604020202020204" pitchFamily="34" charset="0"/>
              </a:rPr>
              <a:t>mô</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hình </a:t>
            </a:r>
            <a:r>
              <a:rPr lang="vi-VN" sz="2400" dirty="0">
                <a:solidFill>
                  <a:schemeClr val="bg1"/>
                </a:solidFill>
                <a:cs typeface="Arial" panose="020B0604020202020204" pitchFamily="34" charset="0"/>
              </a:rPr>
              <a:t>noron nhân tạo, mỗi noron đặc trưng bởi hai trạng thái “bật”, “tắt” và phát hiện </a:t>
            </a:r>
            <a:r>
              <a:rPr lang="vi-VN" sz="2400" dirty="0" smtClean="0">
                <a:solidFill>
                  <a:schemeClr val="bg1"/>
                </a:solidFill>
                <a:cs typeface="Arial" panose="020B0604020202020204" pitchFamily="34" charset="0"/>
              </a:rPr>
              <a:t>mạng </a:t>
            </a:r>
            <a:r>
              <a:rPr lang="vi-VN" sz="2400" dirty="0">
                <a:solidFill>
                  <a:schemeClr val="bg1"/>
                </a:solidFill>
                <a:cs typeface="Arial" panose="020B0604020202020204" pitchFamily="34" charset="0"/>
              </a:rPr>
              <a:t>noron có khả năng học.</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118" y="21704"/>
            <a:ext cx="3762900" cy="49727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118" y="4994448"/>
            <a:ext cx="2646464" cy="186355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1771" r="4643"/>
          <a:stretch/>
        </p:blipFill>
        <p:spPr>
          <a:xfrm>
            <a:off x="10918209" y="4994448"/>
            <a:ext cx="1223389" cy="1863552"/>
          </a:xfrm>
          <a:prstGeom prst="rect">
            <a:avLst/>
          </a:prstGeom>
        </p:spPr>
      </p:pic>
      <p:sp>
        <p:nvSpPr>
          <p:cNvPr id="14" name="TextBox 13"/>
          <p:cNvSpPr txBox="1"/>
          <p:nvPr/>
        </p:nvSpPr>
        <p:spPr>
          <a:xfrm>
            <a:off x="282692" y="4116162"/>
            <a:ext cx="7824078" cy="267765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lnSpc>
                <a:spcPct val="150000"/>
              </a:lnSpc>
            </a:pPr>
            <a:r>
              <a:rPr lang="vi-VN" sz="1600" i="1" dirty="0"/>
              <a:t>Các khái niệm về giải pháp của một mạng và khả năng thực hiện của một vị ngữ logic bằng một mạng. Sau khi phân chia các tế bào thần kinh trong một mạng trong hai </a:t>
            </a:r>
            <a:r>
              <a:rPr lang="vi-VN" sz="1600" i="1" dirty="0" smtClean="0"/>
              <a:t>nhóm</a:t>
            </a:r>
            <a:r>
              <a:rPr lang="en-US" sz="1600" i="1" dirty="0" smtClean="0"/>
              <a:t>: (1) </a:t>
            </a:r>
            <a:r>
              <a:rPr lang="vi-VN" sz="1600" i="1" dirty="0" smtClean="0"/>
              <a:t>các </a:t>
            </a:r>
            <a:r>
              <a:rPr lang="vi-VN" sz="1600" i="1" dirty="0"/>
              <a:t>nơron đầu </a:t>
            </a:r>
            <a:r>
              <a:rPr lang="vi-VN" sz="1600" i="1" dirty="0" smtClean="0"/>
              <a:t>vào </a:t>
            </a:r>
            <a:r>
              <a:rPr lang="vi-VN" sz="1600" i="1" dirty="0"/>
              <a:t>không nhận được tín hiệu từ bất kỳ nơron nào khác trong mạng và </a:t>
            </a:r>
            <a:r>
              <a:rPr lang="en-US" sz="1600" i="1" dirty="0" smtClean="0"/>
              <a:t>(2): </a:t>
            </a:r>
            <a:r>
              <a:rPr lang="vi-VN" sz="1600" i="1" dirty="0" smtClean="0"/>
              <a:t>phần </a:t>
            </a:r>
            <a:r>
              <a:rPr lang="vi-VN" sz="1600" i="1" dirty="0"/>
              <a:t>còn </a:t>
            </a:r>
            <a:r>
              <a:rPr lang="vi-VN" sz="1600" i="1" dirty="0" smtClean="0"/>
              <a:t>lại</a:t>
            </a:r>
            <a:r>
              <a:rPr lang="en-US" sz="1600" i="1" dirty="0" smtClean="0"/>
              <a:t>.</a:t>
            </a:r>
            <a:r>
              <a:rPr lang="vi-VN" sz="1600" i="1" dirty="0" smtClean="0"/>
              <a:t> </a:t>
            </a:r>
            <a:r>
              <a:rPr lang="en-US" sz="1600" i="1" dirty="0" smtClean="0"/>
              <a:t>2 </a:t>
            </a:r>
            <a:r>
              <a:rPr lang="en-US" sz="1600" i="1" dirty="0" err="1" smtClean="0"/>
              <a:t>ông</a:t>
            </a:r>
            <a:r>
              <a:rPr lang="en-US" sz="1600" i="1" dirty="0" smtClean="0"/>
              <a:t> </a:t>
            </a:r>
            <a:r>
              <a:rPr lang="vi-VN" sz="1600" i="1" dirty="0" smtClean="0"/>
              <a:t>xác </a:t>
            </a:r>
            <a:r>
              <a:rPr lang="vi-VN" sz="1600" i="1" dirty="0"/>
              <a:t>định một phương pháp để trả lời hai câu hỏi theo cách tổng quát nhất có </a:t>
            </a:r>
            <a:r>
              <a:rPr lang="vi-VN" sz="1600" i="1" dirty="0" smtClean="0"/>
              <a:t>thể:</a:t>
            </a:r>
            <a:r>
              <a:rPr lang="en-US" sz="1600" i="1" dirty="0" smtClean="0"/>
              <a:t> </a:t>
            </a:r>
          </a:p>
          <a:p>
            <a:pPr algn="just">
              <a:lnSpc>
                <a:spcPct val="150000"/>
              </a:lnSpc>
            </a:pPr>
            <a:r>
              <a:rPr lang="vi-VN" sz="1600" i="1" dirty="0" smtClean="0"/>
              <a:t>Một </a:t>
            </a:r>
            <a:r>
              <a:rPr lang="vi-VN" sz="1600" i="1" dirty="0"/>
              <a:t>tính toán mạng đã cho là gì</a:t>
            </a:r>
            <a:r>
              <a:rPr lang="vi-VN" sz="1600" i="1" dirty="0" smtClean="0"/>
              <a:t>?</a:t>
            </a:r>
            <a:endParaRPr lang="en-US" sz="1600" i="1" dirty="0"/>
          </a:p>
          <a:p>
            <a:pPr algn="just">
              <a:lnSpc>
                <a:spcPct val="150000"/>
              </a:lnSpc>
            </a:pPr>
            <a:r>
              <a:rPr lang="vi-VN" sz="1600" i="1" dirty="0" smtClean="0"/>
              <a:t>Một </a:t>
            </a:r>
            <a:r>
              <a:rPr lang="vi-VN" sz="1600" i="1" dirty="0"/>
              <a:t>mạng lưới có thể tính toán một câu logic hợp lý không?</a:t>
            </a:r>
            <a:endParaRPr lang="en-IN" sz="1600" i="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119657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2" name="TextBox 11"/>
          <p:cNvSpPr txBox="1"/>
          <p:nvPr/>
        </p:nvSpPr>
        <p:spPr>
          <a:xfrm>
            <a:off x="146214" y="3694260"/>
            <a:ext cx="11605600" cy="2862322"/>
          </a:xfrm>
          <a:prstGeom prst="rect">
            <a:avLst/>
          </a:prstGeom>
          <a:noFill/>
        </p:spPr>
        <p:txBody>
          <a:bodyPr wrap="square" rtlCol="0">
            <a:spAutoFit/>
          </a:bodyPr>
          <a:lstStyle/>
          <a:p>
            <a:pPr algn="just">
              <a:lnSpc>
                <a:spcPct val="150000"/>
              </a:lnSpc>
            </a:pPr>
            <a:r>
              <a:rPr lang="vi-VN" sz="2400" dirty="0">
                <a:solidFill>
                  <a:schemeClr val="bg1"/>
                </a:solidFill>
                <a:cs typeface="Arial" panose="020B0604020202020204" pitchFamily="34" charset="0"/>
              </a:rPr>
              <a:t>Thuật ngữ “Trí tuệ nhân tạo” (Artificial Intelligence - AI) được thiết lập bởi </a:t>
            </a:r>
            <a:r>
              <a:rPr lang="vi-VN" sz="2400" dirty="0" smtClean="0">
                <a:solidFill>
                  <a:schemeClr val="bg1"/>
                </a:solidFill>
                <a:cs typeface="Arial" panose="020B0604020202020204" pitchFamily="34" charset="0"/>
              </a:rPr>
              <a:t>John</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McCarthy </a:t>
            </a:r>
            <a:r>
              <a:rPr lang="vi-VN" sz="2400" dirty="0">
                <a:solidFill>
                  <a:schemeClr val="bg1"/>
                </a:solidFill>
                <a:cs typeface="Arial" panose="020B0604020202020204" pitchFamily="34" charset="0"/>
              </a:rPr>
              <a:t>tại Hội thảo đầu tiên về chủ đề này vào mùa hè năm 1956. Đồng thời, ông</a:t>
            </a:r>
          </a:p>
          <a:p>
            <a:pPr algn="just">
              <a:lnSpc>
                <a:spcPct val="150000"/>
              </a:lnSpc>
            </a:pPr>
            <a:r>
              <a:rPr lang="vi-VN" sz="2400" dirty="0">
                <a:solidFill>
                  <a:schemeClr val="bg1"/>
                </a:solidFill>
                <a:cs typeface="Arial" panose="020B0604020202020204" pitchFamily="34" charset="0"/>
              </a:rPr>
              <a:t>cũng đề xuất ngôn ngữ lập trình Lisp – một trong những ngôn ngữ lập trình hàm tiêu</a:t>
            </a:r>
          </a:p>
          <a:p>
            <a:pPr algn="just">
              <a:lnSpc>
                <a:spcPct val="150000"/>
              </a:lnSpc>
            </a:pPr>
            <a:r>
              <a:rPr lang="vi-VN" sz="2400" dirty="0">
                <a:solidFill>
                  <a:schemeClr val="bg1"/>
                </a:solidFill>
                <a:cs typeface="Arial" panose="020B0604020202020204" pitchFamily="34" charset="0"/>
              </a:rPr>
              <a:t>biểu, được sử dụng trong lĩnh vực AI. Sau đó, Alan Turing đưa ra "Turing test" như </a:t>
            </a:r>
            <a:r>
              <a:rPr lang="vi-VN" sz="2400" dirty="0" smtClean="0">
                <a:solidFill>
                  <a:schemeClr val="bg1"/>
                </a:solidFill>
                <a:cs typeface="Arial" panose="020B0604020202020204" pitchFamily="34" charset="0"/>
              </a:rPr>
              <a:t>là</a:t>
            </a:r>
            <a:r>
              <a:rPr lang="en-US" sz="2400" dirty="0" smtClean="0">
                <a:solidFill>
                  <a:schemeClr val="bg1"/>
                </a:solidFill>
                <a:cs typeface="Arial" panose="020B0604020202020204" pitchFamily="34" charset="0"/>
              </a:rPr>
              <a:t> </a:t>
            </a:r>
            <a:r>
              <a:rPr lang="vi-VN" sz="2400" dirty="0" smtClean="0">
                <a:solidFill>
                  <a:schemeClr val="bg1"/>
                </a:solidFill>
                <a:cs typeface="Arial" panose="020B0604020202020204" pitchFamily="34" charset="0"/>
              </a:rPr>
              <a:t>một </a:t>
            </a:r>
            <a:r>
              <a:rPr lang="vi-VN" sz="2400" dirty="0">
                <a:solidFill>
                  <a:schemeClr val="bg1"/>
                </a:solidFill>
                <a:cs typeface="Arial" panose="020B0604020202020204" pitchFamily="34" charset="0"/>
              </a:rPr>
              <a:t>phương pháp kiểm chứng hành vi thông </a:t>
            </a:r>
            <a:r>
              <a:rPr lang="vi-VN" sz="2400" dirty="0" smtClean="0">
                <a:solidFill>
                  <a:schemeClr val="bg1"/>
                </a:solidFill>
                <a:cs typeface="Arial" panose="020B0604020202020204" pitchFamily="34" charset="0"/>
              </a:rPr>
              <a:t>minh</a:t>
            </a:r>
            <a:r>
              <a:rPr lang="en-US" sz="2400" dirty="0" smtClean="0">
                <a:solidFill>
                  <a:schemeClr val="bg1"/>
                </a:solidFill>
                <a:cs typeface="Arial" panose="020B0604020202020204" pitchFamily="34" charset="0"/>
              </a:rPr>
              <a:t>.</a:t>
            </a:r>
            <a:endParaRPr lang="en-IN"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2" y="28338"/>
            <a:ext cx="10285714" cy="3174603"/>
          </a:xfrm>
          <a:prstGeom prst="rect">
            <a:avLst/>
          </a:prstGeom>
        </p:spPr>
      </p:pic>
      <p:sp>
        <p:nvSpPr>
          <p:cNvPr id="10" name="Flowchart: Off-page Connector 9"/>
          <p:cNvSpPr/>
          <p:nvPr/>
        </p:nvSpPr>
        <p:spPr>
          <a:xfrm>
            <a:off x="10309520" y="13648"/>
            <a:ext cx="1869256" cy="3189293"/>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452677" y="114585"/>
            <a:ext cx="1582942" cy="15829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10382145" y="1695848"/>
            <a:ext cx="1755610" cy="878895"/>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John </a:t>
            </a:r>
            <a:r>
              <a:rPr lang="en-US" b="1" i="1" dirty="0" smtClean="0">
                <a:solidFill>
                  <a:schemeClr val="bg1"/>
                </a:solidFill>
                <a:latin typeface="Times New Roman" panose="02020603050405020304" pitchFamily="18" charset="0"/>
              </a:rPr>
              <a:t>McCarthy</a:t>
            </a:r>
          </a:p>
          <a:p>
            <a:pPr algn="ctr">
              <a:lnSpc>
                <a:spcPct val="150000"/>
              </a:lnSpc>
            </a:pPr>
            <a:r>
              <a:rPr lang="en-US" b="1" i="1" dirty="0" smtClean="0">
                <a:solidFill>
                  <a:schemeClr val="bg1"/>
                </a:solidFill>
                <a:latin typeface="Times New Roman" panose="02020603050405020304" pitchFamily="18" charset="0"/>
              </a:rPr>
              <a:t>(1927-2011</a:t>
            </a:r>
            <a:r>
              <a:rPr lang="en-US" b="1" i="1" dirty="0">
                <a:solidFill>
                  <a:schemeClr val="bg1"/>
                </a:solidFill>
                <a:latin typeface="Times New Roman" panose="02020603050405020304" pitchFamily="18" charset="0"/>
              </a:rPr>
              <a:t>) </a:t>
            </a:r>
            <a:endParaRPr lang="en-US" b="1" i="1" dirty="0">
              <a:solidFill>
                <a:schemeClr val="bg1"/>
              </a:solidFill>
            </a:endParaRPr>
          </a:p>
        </p:txBody>
      </p:sp>
    </p:spTree>
    <p:extLst>
      <p:ext uri="{BB962C8B-B14F-4D97-AF65-F5344CB8AC3E}">
        <p14:creationId xmlns:p14="http://schemas.microsoft.com/office/powerpoint/2010/main" val="1790923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87" y="27296"/>
            <a:ext cx="8426043" cy="38759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782" y="3940506"/>
            <a:ext cx="2095500" cy="2876550"/>
          </a:xfrm>
          <a:prstGeom prst="rect">
            <a:avLst/>
          </a:prstGeom>
        </p:spPr>
      </p:pic>
      <p:sp>
        <p:nvSpPr>
          <p:cNvPr id="8" name="Rectangle 7"/>
          <p:cNvSpPr/>
          <p:nvPr/>
        </p:nvSpPr>
        <p:spPr>
          <a:xfrm>
            <a:off x="10112723" y="6358982"/>
            <a:ext cx="1973617" cy="458074"/>
          </a:xfrm>
          <a:prstGeom prst="rect">
            <a:avLst/>
          </a:prstGeom>
        </p:spPr>
        <p:txBody>
          <a:bodyPr wrap="none">
            <a:spAutoFit/>
          </a:bodyPr>
          <a:lstStyle/>
          <a:p>
            <a:pPr algn="ctr">
              <a:lnSpc>
                <a:spcPct val="150000"/>
              </a:lnSpc>
            </a:pPr>
            <a:r>
              <a:rPr lang="en-US" b="1" i="1" dirty="0">
                <a:solidFill>
                  <a:schemeClr val="bg1"/>
                </a:solidFill>
                <a:latin typeface="Times New Roman" panose="02020603050405020304" pitchFamily="18" charset="0"/>
              </a:rPr>
              <a:t>Joel Moses </a:t>
            </a:r>
            <a:r>
              <a:rPr lang="en-US" b="1" i="1" dirty="0">
                <a:solidFill>
                  <a:schemeClr val="bg1"/>
                </a:solidFill>
                <a:latin typeface="Times New Roman" panose="02020603050405020304" pitchFamily="18" charset="0"/>
              </a:rPr>
              <a:t>(</a:t>
            </a:r>
            <a:r>
              <a:rPr lang="en-US" b="1" i="1" dirty="0">
                <a:solidFill>
                  <a:schemeClr val="bg1"/>
                </a:solidFill>
                <a:latin typeface="Times New Roman" panose="02020603050405020304" pitchFamily="18" charset="0"/>
              </a:rPr>
              <a:t>1941</a:t>
            </a:r>
            <a:r>
              <a:rPr lang="en-US" b="1" i="1" dirty="0">
                <a:solidFill>
                  <a:schemeClr val="bg1"/>
                </a:solidFill>
                <a:latin typeface="Times New Roman" panose="02020603050405020304" pitchFamily="18" charset="0"/>
              </a:rPr>
              <a:t>) </a:t>
            </a:r>
            <a:endParaRPr lang="en-US" b="1" i="1" dirty="0">
              <a:solidFill>
                <a:schemeClr val="bg1"/>
              </a:solidFill>
              <a:latin typeface="Times New Roman" panose="02020603050405020304"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4887" y="3940506"/>
            <a:ext cx="6283249" cy="2876550"/>
          </a:xfrm>
          <a:prstGeom prst="rect">
            <a:avLst/>
          </a:prstGeom>
        </p:spPr>
      </p:pic>
      <p:pic>
        <p:nvPicPr>
          <p:cNvPr id="6" name="Picture 5"/>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8114" y="3986085"/>
            <a:ext cx="3094880" cy="2785392"/>
          </a:xfrm>
          <a:prstGeom prst="rect">
            <a:avLst/>
          </a:prstGeom>
        </p:spPr>
      </p:pic>
      <p:sp>
        <p:nvSpPr>
          <p:cNvPr id="7" name="Rectangle 6"/>
          <p:cNvSpPr/>
          <p:nvPr/>
        </p:nvSpPr>
        <p:spPr>
          <a:xfrm>
            <a:off x="4722125" y="6403353"/>
            <a:ext cx="4840115" cy="369332"/>
          </a:xfrm>
          <a:prstGeom prst="rect">
            <a:avLst/>
          </a:prstGeom>
        </p:spPr>
        <p:txBody>
          <a:bodyPr wrap="square">
            <a:spAutoFit/>
          </a:bodyPr>
          <a:lstStyle/>
          <a:p>
            <a:r>
              <a:rPr lang="en-US" dirty="0">
                <a:solidFill>
                  <a:srgbClr val="FF0000"/>
                </a:solidFill>
              </a:rPr>
              <a:t>Marvin </a:t>
            </a:r>
            <a:r>
              <a:rPr lang="en-US" dirty="0" err="1">
                <a:solidFill>
                  <a:srgbClr val="FF0000"/>
                </a:solidFill>
              </a:rPr>
              <a:t>Minsky</a:t>
            </a:r>
            <a:r>
              <a:rPr lang="en-US" dirty="0">
                <a:solidFill>
                  <a:srgbClr val="FF0000"/>
                </a:solidFill>
              </a:rPr>
              <a:t> </a:t>
            </a:r>
            <a:r>
              <a:rPr lang="en-US" dirty="0" smtClean="0">
                <a:solidFill>
                  <a:srgbClr val="FF0000"/>
                </a:solidFill>
              </a:rPr>
              <a:t>                                Seymour </a:t>
            </a:r>
            <a:r>
              <a:rPr lang="en-US" dirty="0" err="1">
                <a:solidFill>
                  <a:srgbClr val="FF0000"/>
                </a:solidFill>
              </a:rPr>
              <a:t>Papert</a:t>
            </a:r>
            <a:r>
              <a:rPr lang="en-US" dirty="0">
                <a:solidFill>
                  <a:srgbClr val="FF0000"/>
                </a:solidFill>
              </a:rPr>
              <a:t> </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53" y="23594"/>
            <a:ext cx="2604402" cy="3047151"/>
          </a:xfrm>
          <a:prstGeom prst="rect">
            <a:avLst/>
          </a:prstGeom>
        </p:spPr>
      </p:pic>
      <p:sp>
        <p:nvSpPr>
          <p:cNvPr id="13" name="Rectangle 12"/>
          <p:cNvSpPr/>
          <p:nvPr/>
        </p:nvSpPr>
        <p:spPr>
          <a:xfrm>
            <a:off x="59957" y="2938105"/>
            <a:ext cx="2479369" cy="830997"/>
          </a:xfrm>
          <a:prstGeom prst="rect">
            <a:avLst/>
          </a:prstGeom>
        </p:spPr>
        <p:txBody>
          <a:bodyPr wrap="square">
            <a:spAutoFit/>
          </a:bodyPr>
          <a:lstStyle/>
          <a:p>
            <a:pPr algn="ctr">
              <a:lnSpc>
                <a:spcPct val="150000"/>
              </a:lnSpc>
            </a:pPr>
            <a:r>
              <a:rPr lang="en-US" sz="1600" b="1" i="1" dirty="0">
                <a:solidFill>
                  <a:schemeClr val="bg1"/>
                </a:solidFill>
                <a:latin typeface="Times New Roman" panose="02020603050405020304" pitchFamily="18" charset="0"/>
              </a:rPr>
              <a:t>Alain </a:t>
            </a:r>
            <a:r>
              <a:rPr lang="en-US" sz="1600" b="1" i="1" dirty="0" err="1">
                <a:solidFill>
                  <a:schemeClr val="bg1"/>
                </a:solidFill>
                <a:latin typeface="Times New Roman" panose="02020603050405020304" pitchFamily="18" charset="0"/>
              </a:rPr>
              <a:t>Colmerauer</a:t>
            </a:r>
            <a:r>
              <a:rPr lang="en-US" sz="1600" b="1" i="1" dirty="0">
                <a:solidFill>
                  <a:schemeClr val="bg1"/>
                </a:solidFill>
                <a:latin typeface="Times New Roman" panose="02020603050405020304" pitchFamily="18" charset="0"/>
              </a:rPr>
              <a:t> </a:t>
            </a:r>
            <a:endParaRPr lang="en-US" sz="1600" b="1" i="1" dirty="0" smtClean="0">
              <a:solidFill>
                <a:schemeClr val="bg1"/>
              </a:solidFill>
              <a:latin typeface="Times New Roman" panose="02020603050405020304" pitchFamily="18" charset="0"/>
            </a:endParaRPr>
          </a:p>
          <a:p>
            <a:pPr algn="ctr">
              <a:lnSpc>
                <a:spcPct val="150000"/>
              </a:lnSpc>
            </a:pPr>
            <a:r>
              <a:rPr lang="en-US" sz="1600" b="1" i="1" dirty="0" smtClean="0">
                <a:solidFill>
                  <a:schemeClr val="bg1"/>
                </a:solidFill>
                <a:latin typeface="Times New Roman" panose="02020603050405020304" pitchFamily="18" charset="0"/>
              </a:rPr>
              <a:t>(</a:t>
            </a:r>
            <a:r>
              <a:rPr lang="en-US" sz="1600" b="1" i="1" dirty="0">
                <a:solidFill>
                  <a:schemeClr val="bg1"/>
                </a:solidFill>
                <a:latin typeface="Times New Roman" panose="02020603050405020304" pitchFamily="18" charset="0"/>
              </a:rPr>
              <a:t>24 </a:t>
            </a:r>
            <a:r>
              <a:rPr lang="en-US" sz="1600" b="1" i="1" dirty="0" smtClean="0">
                <a:solidFill>
                  <a:schemeClr val="bg1"/>
                </a:solidFill>
                <a:latin typeface="Times New Roman" panose="02020603050405020304" pitchFamily="18" charset="0"/>
              </a:rPr>
              <a:t>/01/1941 </a:t>
            </a:r>
            <a:r>
              <a:rPr lang="en-US" sz="1600" b="1" i="1" dirty="0">
                <a:solidFill>
                  <a:schemeClr val="bg1"/>
                </a:solidFill>
                <a:latin typeface="Times New Roman" panose="02020603050405020304" pitchFamily="18" charset="0"/>
              </a:rPr>
              <a:t>– 12 </a:t>
            </a:r>
            <a:r>
              <a:rPr lang="en-US" sz="1600" b="1" i="1" dirty="0" smtClean="0">
                <a:solidFill>
                  <a:schemeClr val="bg1"/>
                </a:solidFill>
                <a:latin typeface="Times New Roman" panose="02020603050405020304" pitchFamily="18" charset="0"/>
              </a:rPr>
              <a:t>/05/2017</a:t>
            </a:r>
            <a:r>
              <a:rPr lang="en-US" sz="1600" b="1" i="1" dirty="0">
                <a:solidFill>
                  <a:schemeClr val="bg1"/>
                </a:solidFill>
                <a:latin typeface="Times New Roman" panose="02020603050405020304" pitchFamily="18" charset="0"/>
              </a:rPr>
              <a:t>) </a:t>
            </a:r>
          </a:p>
        </p:txBody>
      </p:sp>
      <p:sp>
        <p:nvSpPr>
          <p:cNvPr id="14" name="Flowchart: Off-page Connector 13"/>
          <p:cNvSpPr/>
          <p:nvPr/>
        </p:nvSpPr>
        <p:spPr>
          <a:xfrm>
            <a:off x="2805529" y="11949"/>
            <a:ext cx="480369" cy="540000"/>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P</a:t>
            </a:r>
            <a:endParaRPr lang="en-US" sz="4000" dirty="0"/>
          </a:p>
        </p:txBody>
      </p:sp>
      <p:sp>
        <p:nvSpPr>
          <p:cNvPr id="20" name="Flowchart: Off-page Connector 19"/>
          <p:cNvSpPr/>
          <p:nvPr/>
        </p:nvSpPr>
        <p:spPr>
          <a:xfrm>
            <a:off x="2805528" y="551949"/>
            <a:ext cx="480369" cy="540000"/>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R</a:t>
            </a:r>
            <a:endParaRPr lang="en-US" sz="4000" dirty="0"/>
          </a:p>
        </p:txBody>
      </p:sp>
      <p:sp>
        <p:nvSpPr>
          <p:cNvPr id="21" name="Flowchart: Off-page Connector 20"/>
          <p:cNvSpPr/>
          <p:nvPr/>
        </p:nvSpPr>
        <p:spPr>
          <a:xfrm>
            <a:off x="2805528" y="1071703"/>
            <a:ext cx="480369" cy="540000"/>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O</a:t>
            </a:r>
            <a:endParaRPr lang="en-US" sz="4000" dirty="0"/>
          </a:p>
        </p:txBody>
      </p:sp>
      <p:sp>
        <p:nvSpPr>
          <p:cNvPr id="22" name="Flowchart: Off-page Connector 21"/>
          <p:cNvSpPr/>
          <p:nvPr/>
        </p:nvSpPr>
        <p:spPr>
          <a:xfrm>
            <a:off x="2805528" y="1605461"/>
            <a:ext cx="480369" cy="540000"/>
          </a:xfrm>
          <a:prstGeom prst="flowChartOffpageConnec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smtClean="0"/>
              <a:t>L</a:t>
            </a:r>
            <a:endParaRPr lang="en-US" sz="4000" dirty="0"/>
          </a:p>
        </p:txBody>
      </p:sp>
      <p:sp>
        <p:nvSpPr>
          <p:cNvPr id="23" name="Flowchart: Off-page Connector 22"/>
          <p:cNvSpPr/>
          <p:nvPr/>
        </p:nvSpPr>
        <p:spPr>
          <a:xfrm>
            <a:off x="2805528" y="2145461"/>
            <a:ext cx="480369" cy="540000"/>
          </a:xfrm>
          <a:prstGeom prst="flowChartOffpage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dirty="0" smtClean="0"/>
              <a:t>O</a:t>
            </a:r>
            <a:endParaRPr lang="en-US" sz="4000" dirty="0"/>
          </a:p>
        </p:txBody>
      </p:sp>
      <p:sp>
        <p:nvSpPr>
          <p:cNvPr id="24" name="Flowchart: Off-page Connector 23"/>
          <p:cNvSpPr/>
          <p:nvPr/>
        </p:nvSpPr>
        <p:spPr>
          <a:xfrm>
            <a:off x="2805528" y="2704668"/>
            <a:ext cx="480369" cy="540000"/>
          </a:xfrm>
          <a:prstGeom prst="flowChartOffpage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G</a:t>
            </a:r>
            <a:endParaRPr lang="en-US" sz="4000" dirty="0"/>
          </a:p>
        </p:txBody>
      </p:sp>
    </p:spTree>
    <p:extLst>
      <p:ext uri="{BB962C8B-B14F-4D97-AF65-F5344CB8AC3E}">
        <p14:creationId xmlns:p14="http://schemas.microsoft.com/office/powerpoint/2010/main" val="3099551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5C66"/>
        </a:solidFill>
        <a:effectLst/>
      </p:bgPr>
    </p:bg>
    <p:spTree>
      <p:nvGrpSpPr>
        <p:cNvPr id="1" name=""/>
        <p:cNvGrpSpPr/>
        <p:nvPr/>
      </p:nvGrpSpPr>
      <p:grpSpPr>
        <a:xfrm>
          <a:off x="0" y="0"/>
          <a:ext cx="0" cy="0"/>
          <a:chOff x="0" y="0"/>
          <a:chExt cx="0" cy="0"/>
        </a:xfrm>
      </p:grpSpPr>
      <p:sp>
        <p:nvSpPr>
          <p:cNvPr id="13" name="Rectangle 12"/>
          <p:cNvSpPr/>
          <p:nvPr/>
        </p:nvSpPr>
        <p:spPr>
          <a:xfrm>
            <a:off x="-162233" y="3053791"/>
            <a:ext cx="2768954" cy="923330"/>
          </a:xfrm>
          <a:prstGeom prst="rect">
            <a:avLst/>
          </a:prstGeom>
        </p:spPr>
        <p:txBody>
          <a:bodyPr wrap="square">
            <a:spAutoFit/>
          </a:bodyPr>
          <a:lstStyle/>
          <a:p>
            <a:pPr algn="ctr">
              <a:lnSpc>
                <a:spcPct val="150000"/>
              </a:lnSpc>
            </a:pPr>
            <a:r>
              <a:rPr lang="en-US" b="1" i="1" dirty="0">
                <a:solidFill>
                  <a:schemeClr val="bg1"/>
                </a:solidFill>
                <a:latin typeface="Times New Roman" panose="02020603050405020304" pitchFamily="18" charset="0"/>
              </a:rPr>
              <a:t>Edward </a:t>
            </a:r>
            <a:r>
              <a:rPr lang="en-US" b="1" i="1" dirty="0" err="1" smtClean="0">
                <a:solidFill>
                  <a:schemeClr val="bg1"/>
                </a:solidFill>
                <a:latin typeface="Times New Roman" panose="02020603050405020304" pitchFamily="18" charset="0"/>
              </a:rPr>
              <a:t>Hance</a:t>
            </a:r>
            <a:r>
              <a:rPr lang="en-US" b="1" i="1" dirty="0" smtClean="0">
                <a:solidFill>
                  <a:schemeClr val="bg1"/>
                </a:solidFill>
                <a:latin typeface="Times New Roman" panose="02020603050405020304" pitchFamily="18" charset="0"/>
              </a:rPr>
              <a:t> </a:t>
            </a:r>
            <a:r>
              <a:rPr lang="en-US" b="1" i="1" dirty="0" err="1">
                <a:solidFill>
                  <a:schemeClr val="bg1"/>
                </a:solidFill>
                <a:latin typeface="Times New Roman" panose="02020603050405020304" pitchFamily="18" charset="0"/>
              </a:rPr>
              <a:t>Shortliffe</a:t>
            </a:r>
            <a:r>
              <a:rPr lang="en-US" b="1" i="1" dirty="0">
                <a:solidFill>
                  <a:schemeClr val="bg1"/>
                </a:solidFill>
                <a:latin typeface="Times New Roman" panose="02020603050405020304" pitchFamily="18" charset="0"/>
              </a:rPr>
              <a:t> </a:t>
            </a:r>
            <a:endParaRPr lang="en-US" b="1" i="1" dirty="0" smtClean="0">
              <a:solidFill>
                <a:schemeClr val="bg1"/>
              </a:solidFill>
              <a:latin typeface="Times New Roman" panose="02020603050405020304" pitchFamily="18" charset="0"/>
            </a:endParaRPr>
          </a:p>
          <a:p>
            <a:pPr algn="ctr">
              <a:lnSpc>
                <a:spcPct val="150000"/>
              </a:lnSpc>
            </a:pPr>
            <a:r>
              <a:rPr lang="en-US" b="1" i="1" dirty="0" smtClean="0">
                <a:solidFill>
                  <a:schemeClr val="bg1"/>
                </a:solidFill>
                <a:latin typeface="Times New Roman" panose="02020603050405020304" pitchFamily="18" charset="0"/>
              </a:rPr>
              <a:t>(1947</a:t>
            </a:r>
            <a:r>
              <a:rPr lang="en-US" b="1" i="1" dirty="0">
                <a:solidFill>
                  <a:schemeClr val="bg1"/>
                </a:solidFill>
                <a:latin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4" y="27296"/>
            <a:ext cx="2571556" cy="3181307"/>
          </a:xfrm>
          <a:prstGeom prst="rect">
            <a:avLst/>
          </a:prstGeom>
        </p:spPr>
      </p:pic>
      <p:sp>
        <p:nvSpPr>
          <p:cNvPr id="10" name="Rectangle 9"/>
          <p:cNvSpPr/>
          <p:nvPr/>
        </p:nvSpPr>
        <p:spPr>
          <a:xfrm>
            <a:off x="117048" y="3922530"/>
            <a:ext cx="5604681" cy="2793842"/>
          </a:xfrm>
          <a:prstGeom prst="rect">
            <a:avLst/>
          </a:prstGeom>
          <a:ln>
            <a:solidFill>
              <a:srgbClr val="002060"/>
            </a:solidFill>
          </a:ln>
        </p:spPr>
        <p:txBody>
          <a:bodyPr wrap="square">
            <a:spAutoFit/>
          </a:bodyPr>
          <a:lstStyle/>
          <a:p>
            <a:pPr algn="just">
              <a:lnSpc>
                <a:spcPct val="150000"/>
              </a:lnSpc>
            </a:pPr>
            <a:r>
              <a:rPr lang="en-US" sz="2400" dirty="0">
                <a:solidFill>
                  <a:schemeClr val="bg1"/>
                </a:solidFill>
                <a:latin typeface="Arial" panose="020B0604020202020204" pitchFamily="34" charset="0"/>
                <a:cs typeface="Arial" panose="020B0604020202020204" pitchFamily="34" charset="0"/>
              </a:rPr>
              <a:t>Ted </a:t>
            </a:r>
            <a:r>
              <a:rPr lang="en-US" sz="2400" dirty="0" err="1">
                <a:solidFill>
                  <a:schemeClr val="bg1"/>
                </a:solidFill>
                <a:latin typeface="Arial" panose="020B0604020202020204" pitchFamily="34" charset="0"/>
                <a:cs typeface="Arial" panose="020B0604020202020204" pitchFamily="34" charset="0"/>
              </a:rPr>
              <a:t>Shortliffe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xây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dựng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thành</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một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số</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chuyên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gia</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đầu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trợ</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giúp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chẩn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đoán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y </a:t>
            </a:r>
            <a:r>
              <a:rPr lang="en-US" sz="2400" dirty="0" err="1">
                <a:solidFill>
                  <a:schemeClr val="bg1"/>
                </a:solidFill>
                <a:latin typeface="Arial" panose="020B0604020202020204" pitchFamily="34" charset="0"/>
                <a:cs typeface="Arial" panose="020B0604020202020204" pitchFamily="34" charset="0"/>
              </a:rPr>
              <a:t>học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thống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này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ngôn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ngữ</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luật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để</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biểu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 tri </a:t>
            </a:r>
            <a:r>
              <a:rPr lang="en-US" sz="2400" dirty="0" err="1">
                <a:solidFill>
                  <a:schemeClr val="bg1"/>
                </a:solidFill>
                <a:latin typeface="Arial" panose="020B0604020202020204" pitchFamily="34" charset="0"/>
                <a:cs typeface="Arial" panose="020B0604020202020204" pitchFamily="34" charset="0"/>
              </a:rPr>
              <a:t>thức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suy</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diễn</a:t>
            </a:r>
            <a:r>
              <a:rPr lang="en-US" sz="2400" dirty="0">
                <a:solidFill>
                  <a:schemeClr val="bg1"/>
                </a:solidFill>
                <a:latin typeface="Arial" panose="020B0604020202020204" pitchFamily="34" charset="0"/>
                <a:cs typeface="Arial" panose="020B0604020202020204" pitchFamily="34" charset="0"/>
              </a:rPr>
              <a:t>.</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74960" y="1024188"/>
            <a:ext cx="4124996" cy="1501253"/>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28031"/>
          <a:stretch/>
        </p:blipFill>
        <p:spPr>
          <a:xfrm>
            <a:off x="2674960" y="714185"/>
            <a:ext cx="4124996" cy="340055"/>
          </a:xfrm>
          <a:prstGeom prst="rect">
            <a:avLst/>
          </a:prstGeom>
        </p:spPr>
      </p:pic>
      <p:sp>
        <p:nvSpPr>
          <p:cNvPr id="27" name="Rectangle 26"/>
          <p:cNvSpPr/>
          <p:nvPr/>
        </p:nvSpPr>
        <p:spPr>
          <a:xfrm>
            <a:off x="6055602" y="3922530"/>
            <a:ext cx="6073254" cy="2862322"/>
          </a:xfrm>
          <a:prstGeom prst="rect">
            <a:avLst/>
          </a:prstGeom>
          <a:ln>
            <a:solidFill>
              <a:srgbClr val="00B050"/>
            </a:solidFill>
          </a:ln>
        </p:spPr>
        <p:txBody>
          <a:bodyPr wrap="square">
            <a:spAutoFit/>
          </a:bodyPr>
          <a:lstStyle/>
          <a:p>
            <a:pPr algn="just">
              <a:lnSpc>
                <a:spcPct val="150000"/>
              </a:lnSpc>
            </a:pPr>
            <a:r>
              <a:rPr lang="vi-VN" sz="2400" dirty="0">
                <a:solidFill>
                  <a:schemeClr val="bg1"/>
                </a:solidFill>
                <a:cs typeface="Arial" panose="020B0604020202020204" pitchFamily="34" charset="0"/>
              </a:rPr>
              <a:t>Vào những năm 1990 và đầu thế kỷ 21, AI đã đạt được những thành tựu to lớn nhất, </a:t>
            </a:r>
            <a:r>
              <a:rPr lang="vi-VN" sz="2400" dirty="0">
                <a:solidFill>
                  <a:schemeClr val="bg1"/>
                </a:solidFill>
                <a:cs typeface="Arial" panose="020B0604020202020204" pitchFamily="34" charset="0"/>
              </a:rPr>
              <a:t>AI</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được </a:t>
            </a:r>
            <a:r>
              <a:rPr lang="vi-VN" sz="2400" dirty="0">
                <a:solidFill>
                  <a:schemeClr val="bg1"/>
                </a:solidFill>
                <a:cs typeface="Arial" panose="020B0604020202020204" pitchFamily="34" charset="0"/>
              </a:rPr>
              <a:t>áp dụng </a:t>
            </a:r>
            <a:r>
              <a:rPr lang="vi-VN" sz="2400" dirty="0">
                <a:solidFill>
                  <a:schemeClr val="bg1"/>
                </a:solidFill>
                <a:cs typeface="Arial" panose="020B0604020202020204" pitchFamily="34" charset="0"/>
              </a:rPr>
              <a:t>trong logic</a:t>
            </a:r>
            <a:r>
              <a:rPr lang="vi-VN" sz="2400" dirty="0">
                <a:solidFill>
                  <a:schemeClr val="bg1"/>
                </a:solidFill>
                <a:cs typeface="Arial" panose="020B0604020202020204" pitchFamily="34" charset="0"/>
              </a:rPr>
              <a:t>, khai phá dữ liệu, chẩn đoán y học và nhiều lĩnh vực ứng </a:t>
            </a:r>
            <a:r>
              <a:rPr lang="vi-VN" sz="2400" dirty="0">
                <a:solidFill>
                  <a:schemeClr val="bg1"/>
                </a:solidFill>
                <a:cs typeface="Arial" panose="020B0604020202020204" pitchFamily="34" charset="0"/>
              </a:rPr>
              <a:t>dụng</a:t>
            </a:r>
            <a:r>
              <a:rPr lang="en-US" sz="2400" dirty="0">
                <a:solidFill>
                  <a:schemeClr val="bg1"/>
                </a:solidFill>
                <a:cs typeface="Arial" panose="020B0604020202020204" pitchFamily="34" charset="0"/>
              </a:rPr>
              <a:t> </a:t>
            </a:r>
            <a:r>
              <a:rPr lang="vi-VN" sz="2400" dirty="0">
                <a:solidFill>
                  <a:schemeClr val="bg1"/>
                </a:solidFill>
                <a:cs typeface="Arial" panose="020B0604020202020204" pitchFamily="34" charset="0"/>
              </a:rPr>
              <a:t>khác </a:t>
            </a:r>
            <a:r>
              <a:rPr lang="vi-VN" sz="2400" dirty="0">
                <a:solidFill>
                  <a:schemeClr val="bg1"/>
                </a:solidFill>
                <a:cs typeface="Arial" panose="020B0604020202020204" pitchFamily="34" charset="0"/>
              </a:rPr>
              <a:t>trong công nghiệp</a:t>
            </a:r>
            <a:endParaRPr lang="en-US" sz="2400" dirty="0">
              <a:solidFill>
                <a:schemeClr val="bg1"/>
              </a:solidFill>
              <a:cs typeface="Arial" panose="020B0604020202020204" pitchFamily="34"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8197" y="40944"/>
            <a:ext cx="5274308" cy="3838064"/>
          </a:xfrm>
          <a:prstGeom prst="rect">
            <a:avLst/>
          </a:prstGeom>
        </p:spPr>
      </p:pic>
    </p:spTree>
    <p:extLst>
      <p:ext uri="{BB962C8B-B14F-4D97-AF65-F5344CB8AC3E}">
        <p14:creationId xmlns:p14="http://schemas.microsoft.com/office/powerpoint/2010/main" val="145860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2180</Words>
  <Application>Microsoft Office PowerPoint</Application>
  <PresentationFormat>Widescreen</PresentationFormat>
  <Paragraphs>96</Paragraphs>
  <Slides>11</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Nexa Bold</vt:lpstr>
      <vt:lpstr>Nexa Light</vt:lpstr>
      <vt:lpstr>Open Sans</vt:lpstr>
      <vt:lpstr>Open Sans Condensed</vt:lpstr>
      <vt:lpstr>Open Sans Condensed Light</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Windows User</cp:lastModifiedBy>
  <cp:revision>52</cp:revision>
  <dcterms:created xsi:type="dcterms:W3CDTF">2017-07-05T17:02:58Z</dcterms:created>
  <dcterms:modified xsi:type="dcterms:W3CDTF">2018-12-03T09:39:57Z</dcterms:modified>
</cp:coreProperties>
</file>